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3" r:id="rId2"/>
    <p:sldMasterId id="2147483725" r:id="rId3"/>
    <p:sldMasterId id="2147483741" r:id="rId4"/>
    <p:sldMasterId id="2147483753" r:id="rId5"/>
    <p:sldMasterId id="2147483789" r:id="rId6"/>
    <p:sldMasterId id="2147483930" r:id="rId7"/>
    <p:sldMasterId id="2147483942" r:id="rId8"/>
    <p:sldMasterId id="2147483954" r:id="rId9"/>
    <p:sldMasterId id="2147483966" r:id="rId10"/>
    <p:sldMasterId id="2147483980" r:id="rId11"/>
    <p:sldMasterId id="2147483993" r:id="rId12"/>
    <p:sldMasterId id="2147483995" r:id="rId13"/>
  </p:sldMasterIdLst>
  <p:notesMasterIdLst>
    <p:notesMasterId r:id="rId74"/>
  </p:notesMasterIdLst>
  <p:sldIdLst>
    <p:sldId id="455" r:id="rId14"/>
    <p:sldId id="423" r:id="rId15"/>
    <p:sldId id="418" r:id="rId16"/>
    <p:sldId id="419" r:id="rId17"/>
    <p:sldId id="434" r:id="rId18"/>
    <p:sldId id="417" r:id="rId19"/>
    <p:sldId id="289" r:id="rId20"/>
    <p:sldId id="290" r:id="rId21"/>
    <p:sldId id="291" r:id="rId22"/>
    <p:sldId id="292" r:id="rId23"/>
    <p:sldId id="293" r:id="rId24"/>
    <p:sldId id="294" r:id="rId25"/>
    <p:sldId id="295" r:id="rId26"/>
    <p:sldId id="302" r:id="rId27"/>
    <p:sldId id="303" r:id="rId28"/>
    <p:sldId id="435" r:id="rId29"/>
    <p:sldId id="422" r:id="rId30"/>
    <p:sldId id="420" r:id="rId31"/>
    <p:sldId id="433" r:id="rId32"/>
    <p:sldId id="307" r:id="rId33"/>
    <p:sldId id="306" r:id="rId34"/>
    <p:sldId id="438" r:id="rId35"/>
    <p:sldId id="441" r:id="rId36"/>
    <p:sldId id="440" r:id="rId37"/>
    <p:sldId id="432" r:id="rId38"/>
    <p:sldId id="454" r:id="rId39"/>
    <p:sldId id="453" r:id="rId40"/>
    <p:sldId id="439" r:id="rId41"/>
    <p:sldId id="381" r:id="rId42"/>
    <p:sldId id="442" r:id="rId43"/>
    <p:sldId id="379" r:id="rId44"/>
    <p:sldId id="426" r:id="rId45"/>
    <p:sldId id="427" r:id="rId46"/>
    <p:sldId id="428" r:id="rId47"/>
    <p:sldId id="430" r:id="rId48"/>
    <p:sldId id="425" r:id="rId49"/>
    <p:sldId id="429" r:id="rId50"/>
    <p:sldId id="424" r:id="rId51"/>
    <p:sldId id="446" r:id="rId52"/>
    <p:sldId id="450" r:id="rId53"/>
    <p:sldId id="382" r:id="rId54"/>
    <p:sldId id="447" r:id="rId55"/>
    <p:sldId id="311" r:id="rId56"/>
    <p:sldId id="385" r:id="rId57"/>
    <p:sldId id="448" r:id="rId58"/>
    <p:sldId id="451" r:id="rId59"/>
    <p:sldId id="452" r:id="rId60"/>
    <p:sldId id="384" r:id="rId61"/>
    <p:sldId id="443" r:id="rId62"/>
    <p:sldId id="421" r:id="rId63"/>
    <p:sldId id="325" r:id="rId64"/>
    <p:sldId id="406" r:id="rId65"/>
    <p:sldId id="445" r:id="rId66"/>
    <p:sldId id="444" r:id="rId67"/>
    <p:sldId id="437" r:id="rId68"/>
    <p:sldId id="431" r:id="rId69"/>
    <p:sldId id="380" r:id="rId70"/>
    <p:sldId id="458" r:id="rId71"/>
    <p:sldId id="457" r:id="rId72"/>
    <p:sldId id="46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3706" autoAdjust="0"/>
  </p:normalViewPr>
  <p:slideViewPr>
    <p:cSldViewPr snapToGrid="0" snapToObjects="1">
      <p:cViewPr varScale="1">
        <p:scale>
          <a:sx n="88" d="100"/>
          <a:sy n="88" d="100"/>
        </p:scale>
        <p:origin x="28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2/4/23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rforcetimes.com/article/20131025/NEWS/310230013/Academy-makes-God-optional-cadets-oa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23comment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10</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This depiction of Christ was determined by collecting samples of first-century Jewish facial bone structures to provide a composite "average" man for that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974548-6096-D448-AEEB-18B9615FFE0D}" type="slidenum">
              <a:rPr lang="en-GB" sz="1200">
                <a:solidFill>
                  <a:prstClr val="white"/>
                </a:solidFill>
              </a:rPr>
              <a:pPr/>
              <a:t>11</a:t>
            </a:fld>
            <a:endParaRPr lang="en-GB" sz="1200">
              <a:solidFill>
                <a:prstClr val="white"/>
              </a:solidFill>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"American Flavour"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12</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14</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15</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16</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96D33E-E9DF-094B-9760-B52976ECEAEB}" type="slidenum">
              <a:rPr lang="en-GB" sz="1200">
                <a:solidFill>
                  <a:prstClr val="white"/>
                </a:solidFill>
              </a:rPr>
              <a:pPr/>
              <a:t>18</a:t>
            </a:fld>
            <a:endParaRPr lang="en-GB" sz="1200">
              <a:solidFill>
                <a:prstClr val="white"/>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(Wiersbe, Be Ready, Bible Exposition Commentary).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rPr>
              <a:pPr/>
              <a:t>23</a:t>
            </a:fld>
            <a:endParaRPr 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31</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33</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34</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most imposing building on the island is the Monastery of St. John the Theologian. Constructed by </a:t>
            </a:r>
            <a:r>
              <a:rPr lang="en-US" dirty="0" err="1"/>
              <a:t>Christodoulos</a:t>
            </a:r>
            <a:r>
              <a:rPr lang="en-US" dirty="0"/>
              <a:t> in 1088, the monastery is located in the town of </a:t>
            </a:r>
            <a:r>
              <a:rPr lang="en-US" dirty="0" err="1"/>
              <a:t>Chora</a:t>
            </a:r>
            <a:r>
              <a:rPr lang="en-US" dirty="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a:t>'</a:t>
            </a:r>
            <a:r>
              <a:rPr lang="en-US" dirty="0"/>
              <a:t>s museum"</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3</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39</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9070E-D78A-DC4D-8560-223DBD6367F1}" type="slidenum">
              <a:rPr lang="en-US" sz="1200">
                <a:solidFill>
                  <a:prstClr val="black"/>
                </a:solidFill>
              </a:rPr>
              <a:pPr eaLnBrk="1" hangingPunct="1"/>
              <a:t>40</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41</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AF3014-9E08-F040-B671-B6BC9854C848}" type="slidenum">
              <a:rPr lang="en-GB" sz="1200">
                <a:solidFill>
                  <a:srgbClr val="FFFFFF"/>
                </a:solidFill>
              </a:rPr>
              <a:pPr/>
              <a:t>42</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9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"like a son of man," 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"Do 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45</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46</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sword from His mouth certainly represents the living Word of God (Heb. 4:12; Eph. 6:17). He fights His enemies by using His Word (Rev. 2:16; 19:19–21)"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48</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49</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4</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50</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51</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53</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55</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56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5</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t>(</a:t>
            </a:r>
            <a:r>
              <a:rPr lang="en-US" dirty="0" err="1"/>
              <a:t>Newser</a:t>
            </a:r>
            <a:r>
              <a:rPr lang="en-US" dirty="0"/>
              <a:t> 25 Oct 2013) – An oath of honor uttered by Air Force cadets might be a little less godly from here on out. The service says cadets now have the option to skip the last phrase, "So help me God," reports the </a:t>
            </a:r>
            <a:r>
              <a:rPr lang="en-US" i="1" dirty="0">
                <a:hlinkClick r:id="rId3"/>
              </a:rPr>
              <a:t>Air Force Times</a:t>
            </a:r>
            <a:r>
              <a:rPr lang="en-US" dirty="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a:effectLst/>
              </a:rPr>
              <a:t>The full oath: "We will not lie, steal or cheat nor tolerate among us anyone who does. Furthermore, I resolve to do my duty and live honorably, so help me God." The founder of the MRFF calls it unconstitutional, though he </a:t>
            </a:r>
            <a:r>
              <a:rPr lang="en-US" dirty="0" err="1">
                <a:effectLst/>
              </a:rPr>
              <a:t>wouldn</a:t>
            </a:r>
            <a:r>
              <a:rPr lang="fr-FR" dirty="0">
                <a:effectLst/>
              </a:rPr>
              <a:t>'</a:t>
            </a:r>
            <a:r>
              <a:rPr lang="en-US" dirty="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95CCF9-BD4D-A24E-9ACC-547901BE8C4D}" type="slidenum">
              <a:rPr lang="en-GB" sz="1200">
                <a:solidFill>
                  <a:prstClr val="white"/>
                </a:solidFill>
              </a:rPr>
              <a:pPr/>
              <a:t>7</a:t>
            </a:fld>
            <a:endParaRPr lang="en-GB" sz="1200">
              <a:solidFill>
                <a:prstClr val="white"/>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99F53D-5DDC-374A-8C57-91DCD02853DE}" type="slidenum">
              <a:rPr lang="en-GB" sz="1200">
                <a:solidFill>
                  <a:prstClr val="white"/>
                </a:solidFill>
              </a:rPr>
              <a:pPr/>
              <a:t>8</a:t>
            </a:fld>
            <a:endParaRPr lang="en-GB" sz="1200">
              <a:solidFill>
                <a:prstClr val="white"/>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7192DC-6F27-A149-912D-C1CBD5FCC2ED}" type="slidenum">
              <a:rPr lang="en-GB" sz="1200">
                <a:solidFill>
                  <a:prstClr val="white"/>
                </a:solidFill>
              </a:rPr>
              <a:pPr/>
              <a:t>9</a:t>
            </a:fld>
            <a:endParaRPr lang="en-GB" sz="1200">
              <a:solidFill>
                <a:prstClr val="white"/>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540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9098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79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62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735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81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450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466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7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4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605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16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976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994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446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2338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529676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39773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2569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0697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51480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02675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504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5077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1002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6786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6813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8803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pPr>
                <a:defRPr/>
              </a:pPr>
              <a:t>‹#›</a:t>
            </a:fld>
            <a:endParaRPr lang="en-GB"/>
          </a:p>
        </p:txBody>
      </p:sp>
    </p:spTree>
    <p:extLst>
      <p:ext uri="{BB962C8B-B14F-4D97-AF65-F5344CB8AC3E}">
        <p14:creationId xmlns:p14="http://schemas.microsoft.com/office/powerpoint/2010/main" val="30108715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824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00302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4085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1916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55743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41440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95556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8923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6252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pPr>
                <a:defRPr/>
              </a:pPr>
              <a:t>‹#›</a:t>
            </a:fld>
            <a:endParaRPr lang="en-GB"/>
          </a:p>
        </p:txBody>
      </p:sp>
    </p:spTree>
    <p:extLst>
      <p:ext uri="{BB962C8B-B14F-4D97-AF65-F5344CB8AC3E}">
        <p14:creationId xmlns:p14="http://schemas.microsoft.com/office/powerpoint/2010/main" val="381607510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pPr>
                <a:defRPr/>
              </a:pPr>
              <a:t>‹#›</a:t>
            </a:fld>
            <a:endParaRPr lang="en-GB"/>
          </a:p>
        </p:txBody>
      </p:sp>
    </p:spTree>
    <p:extLst>
      <p:ext uri="{BB962C8B-B14F-4D97-AF65-F5344CB8AC3E}">
        <p14:creationId xmlns:p14="http://schemas.microsoft.com/office/powerpoint/2010/main" val="46456664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pPr>
                <a:defRPr/>
              </a:pPr>
              <a:t>‹#›</a:t>
            </a:fld>
            <a:endParaRPr lang="en-GB"/>
          </a:p>
        </p:txBody>
      </p:sp>
    </p:spTree>
    <p:extLst>
      <p:ext uri="{BB962C8B-B14F-4D97-AF65-F5344CB8AC3E}">
        <p14:creationId xmlns:p14="http://schemas.microsoft.com/office/powerpoint/2010/main" val="366880897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pPr>
                <a:defRPr/>
              </a:pPr>
              <a:t>‹#›</a:t>
            </a:fld>
            <a:endParaRPr lang="en-GB"/>
          </a:p>
        </p:txBody>
      </p:sp>
    </p:spTree>
    <p:extLst>
      <p:ext uri="{BB962C8B-B14F-4D97-AF65-F5344CB8AC3E}">
        <p14:creationId xmlns:p14="http://schemas.microsoft.com/office/powerpoint/2010/main" val="43611713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pPr>
                <a:defRPr/>
              </a:pPr>
              <a:t>‹#›</a:t>
            </a:fld>
            <a:endParaRPr lang="en-GB"/>
          </a:p>
        </p:txBody>
      </p:sp>
    </p:spTree>
    <p:extLst>
      <p:ext uri="{BB962C8B-B14F-4D97-AF65-F5344CB8AC3E}">
        <p14:creationId xmlns:p14="http://schemas.microsoft.com/office/powerpoint/2010/main" val="401301404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pPr>
                <a:defRPr/>
              </a:pPr>
              <a:t>‹#›</a:t>
            </a:fld>
            <a:endParaRPr lang="en-GB"/>
          </a:p>
        </p:txBody>
      </p:sp>
    </p:spTree>
    <p:extLst>
      <p:ext uri="{BB962C8B-B14F-4D97-AF65-F5344CB8AC3E}">
        <p14:creationId xmlns:p14="http://schemas.microsoft.com/office/powerpoint/2010/main" val="118119898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pPr>
                <a:defRPr/>
              </a:pPr>
              <a:t>‹#›</a:t>
            </a:fld>
            <a:endParaRPr lang="en-GB"/>
          </a:p>
        </p:txBody>
      </p:sp>
    </p:spTree>
    <p:extLst>
      <p:ext uri="{BB962C8B-B14F-4D97-AF65-F5344CB8AC3E}">
        <p14:creationId xmlns:p14="http://schemas.microsoft.com/office/powerpoint/2010/main" val="5695977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pPr>
                <a:defRPr/>
              </a:pPr>
              <a:t>‹#›</a:t>
            </a:fld>
            <a:endParaRPr lang="en-GB"/>
          </a:p>
        </p:txBody>
      </p:sp>
    </p:spTree>
    <p:extLst>
      <p:ext uri="{BB962C8B-B14F-4D97-AF65-F5344CB8AC3E}">
        <p14:creationId xmlns:p14="http://schemas.microsoft.com/office/powerpoint/2010/main" val="89742200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pPr>
                <a:defRPr/>
              </a:pPr>
              <a:t>‹#›</a:t>
            </a:fld>
            <a:endParaRPr lang="en-GB"/>
          </a:p>
        </p:txBody>
      </p:sp>
    </p:spTree>
    <p:extLst>
      <p:ext uri="{BB962C8B-B14F-4D97-AF65-F5344CB8AC3E}">
        <p14:creationId xmlns:p14="http://schemas.microsoft.com/office/powerpoint/2010/main" val="203689092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pPr>
                <a:defRPr/>
              </a:pPr>
              <a:t>‹#›</a:t>
            </a:fld>
            <a:endParaRPr lang="en-GB"/>
          </a:p>
        </p:txBody>
      </p:sp>
    </p:spTree>
    <p:extLst>
      <p:ext uri="{BB962C8B-B14F-4D97-AF65-F5344CB8AC3E}">
        <p14:creationId xmlns:p14="http://schemas.microsoft.com/office/powerpoint/2010/main" val="132810677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pPr>
                <a:defRPr/>
              </a:pPr>
              <a:t>‹#›</a:t>
            </a:fld>
            <a:endParaRPr lang="en-GB"/>
          </a:p>
        </p:txBody>
      </p:sp>
    </p:spTree>
    <p:extLst>
      <p:ext uri="{BB962C8B-B14F-4D97-AF65-F5344CB8AC3E}">
        <p14:creationId xmlns:p14="http://schemas.microsoft.com/office/powerpoint/2010/main" val="417535876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469008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71329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666761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255187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6661957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058202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893227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41359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3256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836212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2/4/23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4066693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pPr>
                <a:defRPr/>
              </a:pPr>
              <a:t>2/4/23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pPr>
                <a:defRPr/>
              </a:pPr>
              <a:t>‹#›</a:t>
            </a:fld>
            <a:endParaRPr lang="en-US"/>
          </a:p>
        </p:txBody>
      </p:sp>
    </p:spTree>
    <p:extLst>
      <p:ext uri="{BB962C8B-B14F-4D97-AF65-F5344CB8AC3E}">
        <p14:creationId xmlns:p14="http://schemas.microsoft.com/office/powerpoint/2010/main" val="86288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pPr>
                <a:defRPr/>
              </a:pPr>
              <a:t>2/4/23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pPr>
                <a:defRPr/>
              </a:pPr>
              <a:t>‹#›</a:t>
            </a:fld>
            <a:endParaRPr lang="en-US"/>
          </a:p>
        </p:txBody>
      </p:sp>
    </p:spTree>
    <p:extLst>
      <p:ext uri="{BB962C8B-B14F-4D97-AF65-F5344CB8AC3E}">
        <p14:creationId xmlns:p14="http://schemas.microsoft.com/office/powerpoint/2010/main" val="1462921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pPr>
                <a:defRPr/>
              </a:pPr>
              <a:t>2/4/23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pPr>
                <a:defRPr/>
              </a:pPr>
              <a:t>‹#›</a:t>
            </a:fld>
            <a:endParaRPr lang="en-US"/>
          </a:p>
        </p:txBody>
      </p:sp>
    </p:spTree>
    <p:extLst>
      <p:ext uri="{BB962C8B-B14F-4D97-AF65-F5344CB8AC3E}">
        <p14:creationId xmlns:p14="http://schemas.microsoft.com/office/powerpoint/2010/main" val="3463239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pPr>
                <a:defRPr/>
              </a:pPr>
              <a:t>2/4/23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pPr>
                <a:defRPr/>
              </a:pPr>
              <a:t>‹#›</a:t>
            </a:fld>
            <a:endParaRPr lang="en-US"/>
          </a:p>
        </p:txBody>
      </p:sp>
    </p:spTree>
    <p:extLst>
      <p:ext uri="{BB962C8B-B14F-4D97-AF65-F5344CB8AC3E}">
        <p14:creationId xmlns:p14="http://schemas.microsoft.com/office/powerpoint/2010/main" val="203319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pPr>
                <a:defRPr/>
              </a:pPr>
              <a:t>2/4/23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pPr>
                <a:defRPr/>
              </a:pPr>
              <a:t>‹#›</a:t>
            </a:fld>
            <a:endParaRPr lang="en-US"/>
          </a:p>
        </p:txBody>
      </p:sp>
    </p:spTree>
    <p:extLst>
      <p:ext uri="{BB962C8B-B14F-4D97-AF65-F5344CB8AC3E}">
        <p14:creationId xmlns:p14="http://schemas.microsoft.com/office/powerpoint/2010/main" val="3532851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pPr>
                <a:defRPr/>
              </a:pPr>
              <a:t>2/4/23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pPr>
                <a:defRPr/>
              </a:pPr>
              <a:t>‹#›</a:t>
            </a:fld>
            <a:endParaRPr lang="en-US"/>
          </a:p>
        </p:txBody>
      </p:sp>
    </p:spTree>
    <p:extLst>
      <p:ext uri="{BB962C8B-B14F-4D97-AF65-F5344CB8AC3E}">
        <p14:creationId xmlns:p14="http://schemas.microsoft.com/office/powerpoint/2010/main" val="1840328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pPr>
                <a:defRPr/>
              </a:pPr>
              <a:t>2/4/23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pPr>
                <a:defRPr/>
              </a:pPr>
              <a:t>‹#›</a:t>
            </a:fld>
            <a:endParaRPr lang="en-US"/>
          </a:p>
        </p:txBody>
      </p:sp>
    </p:spTree>
    <p:extLst>
      <p:ext uri="{BB962C8B-B14F-4D97-AF65-F5344CB8AC3E}">
        <p14:creationId xmlns:p14="http://schemas.microsoft.com/office/powerpoint/2010/main" val="312716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pPr>
                <a:defRPr/>
              </a:pPr>
              <a:t>2/4/23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pPr>
                <a:defRPr/>
              </a:pPr>
              <a:t>‹#›</a:t>
            </a:fld>
            <a:endParaRPr lang="en-US"/>
          </a:p>
        </p:txBody>
      </p:sp>
    </p:spTree>
    <p:extLst>
      <p:ext uri="{BB962C8B-B14F-4D97-AF65-F5344CB8AC3E}">
        <p14:creationId xmlns:p14="http://schemas.microsoft.com/office/powerpoint/2010/main" val="2796920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pPr>
                <a:defRPr/>
              </a:pPr>
              <a:t>2/4/23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pPr>
                <a:defRPr/>
              </a:pPr>
              <a:t>‹#›</a:t>
            </a:fld>
            <a:endParaRPr lang="en-US"/>
          </a:p>
        </p:txBody>
      </p:sp>
    </p:spTree>
    <p:extLst>
      <p:ext uri="{BB962C8B-B14F-4D97-AF65-F5344CB8AC3E}">
        <p14:creationId xmlns:p14="http://schemas.microsoft.com/office/powerpoint/2010/main" val="2075288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pPr>
                <a:defRPr/>
              </a:pPr>
              <a:t>2/4/23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pPr>
                <a:defRPr/>
              </a:pPr>
              <a:t>‹#›</a:t>
            </a:fld>
            <a:endParaRPr lang="en-US"/>
          </a:p>
        </p:txBody>
      </p:sp>
    </p:spTree>
    <p:extLst>
      <p:ext uri="{BB962C8B-B14F-4D97-AF65-F5344CB8AC3E}">
        <p14:creationId xmlns:p14="http://schemas.microsoft.com/office/powerpoint/2010/main" val="1157306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pPr>
                <a:defRPr/>
              </a:pPr>
              <a:t>2/4/23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pPr>
                <a:defRPr/>
              </a:pPr>
              <a:t>‹#›</a:t>
            </a:fld>
            <a:endParaRPr lang="en-US"/>
          </a:p>
        </p:txBody>
      </p:sp>
    </p:spTree>
    <p:extLst>
      <p:ext uri="{BB962C8B-B14F-4D97-AF65-F5344CB8AC3E}">
        <p14:creationId xmlns:p14="http://schemas.microsoft.com/office/powerpoint/2010/main" val="194366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367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958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4841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76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5675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006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110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834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54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89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8290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5840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314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07008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6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382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2250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9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5030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7488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51523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39BF3670-C0E3-5B4B-B008-8AFA3DA67E62}"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974860"/>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B3DACEF5-C0C5-5F41-A6AA-5E708E2AD426}"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1815058"/>
      </p:ext>
    </p:extLst>
  </p:cSld>
  <p:clrMap bg1="lt1" tx1="dk1" bg2="lt2" tx2="dk2" accent1="accent1" accent2="accent2" accent3="accent3" accent4="accent4" accent5="accent5" accent6="accent6" hlink="hlink" folHlink="folHlink"/>
  <p:sldLayoutIdLst>
    <p:sldLayoutId id="214748399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7079628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8962405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2/4/23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32601957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89282596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76621067"/>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3.xml"/><Relationship Id="rId1" Type="http://schemas.openxmlformats.org/officeDocument/2006/relationships/themeOverride" Target="../theme/themeOverride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8.xml"/><Relationship Id="rId1" Type="http://schemas.openxmlformats.org/officeDocument/2006/relationships/themeOverride" Target="../theme/themeOverride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hemeOverride" Target="../theme/themeOverride5.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7.xml"/><Relationship Id="rId1" Type="http://schemas.openxmlformats.org/officeDocument/2006/relationships/themeOverride" Target="../theme/themeOverride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7.xml"/><Relationship Id="rId1" Type="http://schemas.openxmlformats.org/officeDocument/2006/relationships/themeOverride" Target="../theme/themeOverride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7.xml"/><Relationship Id="rId1" Type="http://schemas.openxmlformats.org/officeDocument/2006/relationships/themeOverride" Target="../theme/themeOverride8.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xml"/><Relationship Id="rId1" Type="http://schemas.openxmlformats.org/officeDocument/2006/relationships/themeOverride" Target="../theme/themeOverride9.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21.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hemeOverride" Target="../theme/themeOverride10.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4.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hemeOverride" Target="../theme/themeOverride1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38.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4800" b="1" dirty="0">
                <a:solidFill>
                  <a:srgbClr val="E5E5FF"/>
                </a:solidFill>
                <a:effectLst>
                  <a:outerShdw blurRad="38100" dist="38100" dir="2700000" algn="tl">
                    <a:srgbClr val="000000"/>
                  </a:outerShdw>
                </a:effectLst>
                <a:latin typeface="Arial" charset="0"/>
                <a:cs typeface="Arial" charset="0"/>
              </a:rPr>
              <a:t>The Incomparable Christ</a:t>
            </a:r>
          </a:p>
        </p:txBody>
      </p:sp>
      <p:sp>
        <p:nvSpPr>
          <p:cNvPr id="3" name="Rectangle 2">
            <a:extLst>
              <a:ext uri="{FF2B5EF4-FFF2-40B4-BE49-F238E27FC236}">
                <a16:creationId xmlns:a16="http://schemas.microsoft.com/office/drawing/2014/main" id="{ECD48BBB-7DB4-DC94-9223-A41F1F0D337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71600" y="1849537"/>
            <a:ext cx="6160363" cy="32515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6000" dirty="0">
                <a:solidFill>
                  <a:srgbClr val="FFFFFF"/>
                </a:solidFill>
                <a:ea typeface="ＭＳ Ｐゴシック" charset="0"/>
              </a:rPr>
              <a:t>Then sculptors gave it a try</a:t>
            </a:r>
            <a:endParaRPr lang="en-US" dirty="0">
              <a:solidFill>
                <a:srgbClr val="FFFFFF"/>
              </a:solidFill>
              <a:ea typeface="ＭＳ Ｐゴシック" charset="0"/>
            </a:endParaRPr>
          </a:p>
        </p:txBody>
      </p:sp>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914400"/>
          </a:xfrm>
          <a:effectLst>
            <a:outerShdw blurRad="63500" dist="35921" dir="2700000" algn="ctr" rotWithShape="0">
              <a:srgbClr val="FF0000">
                <a:alpha val="74998"/>
              </a:srgbClr>
            </a:outerShdw>
          </a:effectLst>
        </p:spPr>
        <p:txBody>
          <a:bodyPr/>
          <a:lstStyle/>
          <a:p>
            <a:pPr>
              <a:defRPr/>
            </a:pPr>
            <a:r>
              <a:rPr lang="en-US" sz="4800" dirty="0">
                <a:solidFill>
                  <a:srgbClr val="FFFFFF"/>
                </a:solidFill>
                <a:ea typeface="ＭＳ Ｐゴシック" charset="0"/>
              </a:rPr>
              <a:t>So Jesus became a caveman</a:t>
            </a:r>
            <a:endParaRPr lang="en-US" sz="36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297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7651"/>
                                        </p:tgtEl>
                                        <p:attrNameLst>
                                          <p:attrName>style.visibility</p:attrName>
                                        </p:attrNameLst>
                                      </p:cBhvr>
                                      <p:to>
                                        <p:strVal val="visible"/>
                                      </p:to>
                                    </p:set>
                                    <p:animEffect transition="in" filter="dissolve">
                                      <p:cBhvr>
                                        <p:cTn id="7" dur="2000"/>
                                        <p:tgtEl>
                                          <p:spTgt spid="6676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6000" dirty="0">
                <a:solidFill>
                  <a:srgbClr val="FFFFFF"/>
                </a:solidFill>
                <a:latin typeface="Arail"/>
                <a:ea typeface="ＭＳ Ｐゴシック" charset="0"/>
                <a:cs typeface="Arail"/>
              </a:rPr>
              <a:t>Who is the </a:t>
            </a:r>
            <a:r>
              <a:rPr lang="en-US" sz="6000" b="1" i="1" dirty="0">
                <a:solidFill>
                  <a:srgbClr val="FFFFFF"/>
                </a:solidFill>
                <a:latin typeface="Arail"/>
                <a:ea typeface="ＭＳ Ｐゴシック" charset="0"/>
                <a:cs typeface="Arail"/>
              </a:rPr>
              <a:t>Real </a:t>
            </a:r>
            <a:r>
              <a:rPr lang="en-US" sz="6000" dirty="0">
                <a:solidFill>
                  <a:srgbClr val="FFFFFF"/>
                </a:solidFill>
                <a:latin typeface="Arail"/>
                <a:ea typeface="ＭＳ Ｐゴシック" charset="0"/>
                <a:cs typeface="Arail"/>
              </a:rPr>
              <a:t>King?</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373437" cy="3024188"/>
          </a:xfrm>
          <a:effectLst>
            <a:outerShdw blurRad="63500" dist="35921" dir="2700000" algn="ctr" rotWithShape="0">
              <a:schemeClr val="tx2">
                <a:alpha val="74998"/>
              </a:schemeClr>
            </a:outerShdw>
          </a:effectLst>
        </p:spPr>
        <p:txBody>
          <a:bodyPr/>
          <a:lstStyle/>
          <a:p>
            <a:pPr>
              <a:defRPr/>
            </a:pPr>
            <a:r>
              <a:rPr lang="en-US" sz="6000" b="1" i="1" dirty="0">
                <a:solidFill>
                  <a:srgbClr val="FFFFFF"/>
                </a:solidFill>
                <a:latin typeface="Arail"/>
                <a:ea typeface="ＭＳ Ｐゴシック" charset="0"/>
                <a:cs typeface="Arail"/>
              </a:rPr>
              <a:t>The Triumph of Christ</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10667165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en-US" sz="6000" b="1" i="1" dirty="0">
                <a:ln>
                  <a:solidFill>
                    <a:srgbClr val="000000"/>
                  </a:solidFill>
                </a:ln>
                <a:solidFill>
                  <a:srgbClr val="FFFFFF"/>
                </a:solidFill>
                <a:effectLst>
                  <a:glow rad="139700">
                    <a:schemeClr val="accent4">
                      <a:satMod val="175000"/>
                      <a:alpha val="40000"/>
                    </a:schemeClr>
                  </a:glow>
                </a:effectLst>
                <a:ea typeface="ＭＳ Ｐゴシック" charset="0"/>
              </a:rPr>
              <a:t>The Triumph of Christ</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73518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en-US" sz="4000" b="1" dirty="0">
                <a:solidFill>
                  <a:srgbClr val="FFFFFF"/>
                </a:solidFill>
              </a:rPr>
              <a:t>What</a:t>
            </a:r>
            <a:r>
              <a:rPr lang="fr-FR" sz="4000" b="1" dirty="0">
                <a:solidFill>
                  <a:srgbClr val="FFFFFF"/>
                </a:solidFill>
              </a:rPr>
              <a:t>'</a:t>
            </a:r>
            <a:r>
              <a:rPr lang="en-US" sz="4000" b="1" dirty="0">
                <a:solidFill>
                  <a:srgbClr val="FFFFFF"/>
                </a:solidFill>
              </a:rPr>
              <a:t>s the Title?</a:t>
            </a:r>
          </a:p>
        </p:txBody>
      </p:sp>
      <p:sp>
        <p:nvSpPr>
          <p:cNvPr id="3" name="Title 1"/>
          <p:cNvSpPr txBox="1">
            <a:spLocks/>
          </p:cNvSpPr>
          <p:nvPr/>
        </p:nvSpPr>
        <p:spPr bwMode="auto">
          <a:xfrm>
            <a:off x="755576" y="1556792"/>
            <a:ext cx="77724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dirty="0">
                <a:solidFill>
                  <a:srgbClr val="000000"/>
                </a:solidFill>
                <a:effectLst>
                  <a:glow rad="228600">
                    <a:srgbClr val="DAEDEF">
                      <a:satMod val="175000"/>
                      <a:alpha val="40000"/>
                    </a:srgbClr>
                  </a:glow>
                </a:effectLst>
              </a:rPr>
              <a:t>The Book of Revelations?</a:t>
            </a:r>
          </a:p>
        </p:txBody>
      </p:sp>
      <p:sp>
        <p:nvSpPr>
          <p:cNvPr id="4" name="Title 1"/>
          <p:cNvSpPr txBox="1">
            <a:spLocks/>
          </p:cNvSpPr>
          <p:nvPr/>
        </p:nvSpPr>
        <p:spPr bwMode="auto">
          <a:xfrm>
            <a:off x="755576" y="4077072"/>
            <a:ext cx="7772400"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dirty="0">
                <a:solidFill>
                  <a:srgbClr val="FFFFFF"/>
                </a:solidFill>
                <a:effectLst>
                  <a:glow rad="228600">
                    <a:srgbClr val="000000">
                      <a:satMod val="175000"/>
                      <a:alpha val="91000"/>
                    </a:srgbClr>
                  </a:glow>
                </a:effectLst>
              </a:rPr>
              <a:t>The Book of </a:t>
            </a:r>
            <a:r>
              <a:rPr lang="en-US" sz="11500" b="1" dirty="0">
                <a:solidFill>
                  <a:srgbClr val="FFFFFF"/>
                </a:solidFill>
                <a:effectLst>
                  <a:glow rad="228600">
                    <a:srgbClr val="000000">
                      <a:satMod val="175000"/>
                      <a:alpha val="91000"/>
                    </a:srgbClr>
                  </a:glow>
                </a:effectLst>
              </a:rPr>
              <a:t>Revelation</a:t>
            </a:r>
            <a:endParaRPr lang="en-US" b="1" dirty="0">
              <a:solidFill>
                <a:srgbClr val="FFFFFF"/>
              </a:solidFill>
              <a:effectLst>
                <a:glow rad="228600">
                  <a:srgbClr val="000000">
                    <a:satMod val="175000"/>
                    <a:alpha val="91000"/>
                  </a:srgbClr>
                </a:glow>
              </a:effectLst>
            </a:endParaRPr>
          </a:p>
        </p:txBody>
      </p:sp>
      <p:sp>
        <p:nvSpPr>
          <p:cNvPr id="8" name="Freeform 7"/>
          <p:cNvSpPr/>
          <p:nvPr/>
        </p:nvSpPr>
        <p:spPr>
          <a:xfrm>
            <a:off x="6606110" y="2780928"/>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Freeform 8"/>
          <p:cNvSpPr/>
          <p:nvPr/>
        </p:nvSpPr>
        <p:spPr>
          <a:xfrm rot="15525700">
            <a:off x="6709569" y="2771969"/>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2662185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a:solidFill>
                  <a:srgbClr val="000000"/>
                </a:solidFill>
                <a:latin typeface="Arial" charset="0"/>
                <a:ea typeface="ＭＳ Ｐゴシック" charset="0"/>
              </a:rPr>
              <a:t>Asia in the Roman Empire</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316106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251520" y="4419680"/>
            <a:ext cx="4140696"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a:solidFill>
                  <a:srgbClr val="FFEA18"/>
                </a:solidFill>
                <a:latin typeface="Comic Sans MS" charset="0"/>
                <a:ea typeface="ＭＳ Ｐゴシック" charset="0"/>
              </a:rPr>
              <a:t>What did John see around him?</a:t>
            </a: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19378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see Jesus clearly?</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29367388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80481"/>
            <a:ext cx="4592326" cy="6434671"/>
          </a:xfrm>
          <a:solidFill>
            <a:srgbClr val="800000"/>
          </a:solidFill>
        </p:spPr>
        <p:txBody>
          <a:bodyPr/>
          <a:lstStyle/>
          <a:p>
            <a:r>
              <a:rPr lang="en-US" b="1" dirty="0">
                <a:solidFill>
                  <a:srgbClr val="FFFFFF"/>
                </a:solidFill>
                <a:effectLst>
                  <a:outerShdw blurRad="38100" dist="38100" dir="2700000" algn="tl">
                    <a:srgbClr val="000000">
                      <a:alpha val="43137"/>
                    </a:srgbClr>
                  </a:outerShdw>
                </a:effectLst>
                <a:latin typeface="Arial" charset="0"/>
                <a:ea typeface="ＭＳ Ｐゴシック" charset="0"/>
              </a:rPr>
              <a:t>I. Reading and obeying this Revelation of Christ</a:t>
            </a:r>
            <a:r>
              <a:rPr lang="fr-FR" b="1" dirty="0">
                <a:solidFill>
                  <a:srgbClr val="FFFFFF"/>
                </a:solidFill>
                <a:effectLst>
                  <a:outerShdw blurRad="38100" dist="38100" dir="2700000" algn="tl">
                    <a:srgbClr val="000000">
                      <a:alpha val="43137"/>
                    </a:srgbClr>
                  </a:outerShdw>
                </a:effectLst>
                <a:latin typeface="Arial" charset="0"/>
                <a:ea typeface="ＭＳ Ｐゴシック" charset="0"/>
              </a:rPr>
              <a:t>'</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s sovereignty brings </a:t>
            </a:r>
            <a:r>
              <a:rPr lang="en-US" b="1" dirty="0">
                <a:solidFill>
                  <a:srgbClr val="FFFF00"/>
                </a:solidFill>
                <a:effectLst>
                  <a:outerShdw blurRad="38100" dist="38100" dir="2700000" algn="tl">
                    <a:srgbClr val="000000">
                      <a:alpha val="43137"/>
                    </a:srgbClr>
                  </a:outerShdw>
                </a:effectLst>
                <a:latin typeface="Arial" charset="0"/>
                <a:ea typeface="ＭＳ Ｐゴシック" charset="0"/>
              </a:rPr>
              <a:t>blessing</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 (1:1-3). </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Tree>
    <p:extLst>
      <p:ext uri="{BB962C8B-B14F-4D97-AF65-F5344CB8AC3E}">
        <p14:creationId xmlns:p14="http://schemas.microsoft.com/office/powerpoint/2010/main" val="243382498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3109" y="2060574"/>
            <a:ext cx="7261225" cy="4797425"/>
          </a:xfrm>
          <a:prstGeom prst="rect">
            <a:avLst/>
          </a:prstGeom>
          <a:gradFill rotWithShape="1">
            <a:gsLst>
              <a:gs pos="0">
                <a:srgbClr val="2F002F"/>
              </a:gs>
              <a:gs pos="50000">
                <a:srgbClr val="660066"/>
              </a:gs>
              <a:gs pos="100000">
                <a:srgbClr val="2F002F"/>
              </a:gs>
            </a:gsLst>
            <a:lin ang="5400000" scaled="1"/>
          </a:gradFill>
          <a:ln>
            <a:noFill/>
          </a:ln>
        </p:spPr>
        <p:txBody>
          <a:bodyPr/>
          <a:lstStyle/>
          <a:p>
            <a:pPr algn="r" defTabSz="914400" eaLnBrk="0" fontAlgn="base" hangingPunct="0">
              <a:spcBef>
                <a:spcPct val="20000"/>
              </a:spcBef>
              <a:spcAft>
                <a:spcPct val="0"/>
              </a:spcAft>
              <a:defRPr/>
            </a:pPr>
            <a: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200" b="1" dirty="0">
                <a:solidFill>
                  <a:srgbClr val="FFFF00"/>
                </a:solidFill>
                <a:effectLst>
                  <a:outerShdw blurRad="38100" dist="38100" dir="2700000" algn="tl">
                    <a:srgbClr val="000000"/>
                  </a:outerShdw>
                </a:effectLst>
                <a:latin typeface="Arial" charset="0"/>
                <a:ea typeface="ＭＳ Ｐゴシック" charset="0"/>
                <a:cs typeface="Arial" charset="0"/>
              </a:rPr>
              <a:t>The revelation of Jesus Christ</a:t>
            </a:r>
            <a: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t>, which God gave him to show to his servants the things that must soon take place. He made it known by sending his angel to his servant John, who testifies to everything he saw––that is, the word of God and the testimony of Jesus Christ" </a:t>
            </a:r>
            <a:b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t>(1:1-2 NIV).</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Rectangle 2"/>
          <p:cNvSpPr txBox="1">
            <a:spLocks noChangeArrowheads="1"/>
          </p:cNvSpPr>
          <p:nvPr/>
        </p:nvSpPr>
        <p:spPr bwMode="auto">
          <a:xfrm>
            <a:off x="7485578" y="3517408"/>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Angel</a:t>
            </a: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John</a:t>
            </a: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Readers </a:t>
            </a:r>
            <a:r>
              <a:rPr lang="en-US" b="1">
                <a:solidFill>
                  <a:srgbClr val="000000"/>
                </a:solidFill>
                <a:latin typeface="Arial" charset="0"/>
                <a:cs typeface="Arial" charset="0"/>
              </a:rPr>
              <a:t>(servants)</a:t>
            </a:r>
            <a:endParaRPr lang="en-US" sz="3200" b="1">
              <a:solidFill>
                <a:srgbClr val="000000"/>
              </a:solidFill>
              <a:latin typeface="Arial"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Text Box 1034"/>
          <p:cNvSpPr txBox="1">
            <a:spLocks noChangeArrowheads="1"/>
          </p:cNvSpPr>
          <p:nvPr/>
        </p:nvSpPr>
        <p:spPr bwMode="auto">
          <a:xfrm>
            <a:off x="7571020" y="0"/>
            <a:ext cx="1572980" cy="1202510"/>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000000"/>
                </a:solidFill>
                <a:effectLst>
                  <a:outerShdw blurRad="38100" dist="38100" dir="2700000" algn="tl">
                    <a:srgbClr val="DDDDDD"/>
                  </a:outerShdw>
                </a:effectLst>
                <a:latin typeface="Arial" charset="0"/>
                <a:cs typeface="Arial" charset="0"/>
              </a:rPr>
              <a:t>322</a:t>
            </a:r>
          </a:p>
          <a:p>
            <a:pPr algn="ctr" defTabSz="914400" eaLnBrk="0" fontAlgn="base" hangingPunct="0">
              <a:spcBef>
                <a:spcPct val="0"/>
              </a:spcBef>
              <a:spcAft>
                <a:spcPct val="0"/>
              </a:spcAft>
              <a:defRPr/>
            </a:pPr>
            <a:r>
              <a:rPr lang="en-US" b="1" dirty="0">
                <a:solidFill>
                  <a:srgbClr val="000000"/>
                </a:solidFill>
                <a:effectLst>
                  <a:outerShdw blurRad="38100" dist="38100" dir="2700000" algn="tl">
                    <a:srgbClr val="DDDDDD"/>
                  </a:outerShdw>
                </a:effectLst>
                <a:latin typeface="Arial" charset="0"/>
                <a:cs typeface="Arial" charset="0"/>
              </a:rPr>
              <a:t>Points</a:t>
            </a:r>
            <a:br>
              <a:rPr lang="en-US" b="1" dirty="0">
                <a:solidFill>
                  <a:srgbClr val="000000"/>
                </a:solidFill>
                <a:effectLst>
                  <a:outerShdw blurRad="38100" dist="38100" dir="2700000" algn="tl">
                    <a:srgbClr val="DDDDDD"/>
                  </a:outerShdw>
                </a:effectLst>
                <a:latin typeface="Arial" charset="0"/>
                <a:cs typeface="Arial" charset="0"/>
              </a:rPr>
            </a:br>
            <a:r>
              <a:rPr lang="en-US" b="1" dirty="0">
                <a:solidFill>
                  <a:srgbClr val="000000"/>
                </a:solidFill>
                <a:effectLst>
                  <a:outerShdw blurRad="38100" dist="38100" dir="2700000" algn="tl">
                    <a:srgbClr val="DDDDDD"/>
                  </a:outerShdw>
                </a:effectLst>
                <a:latin typeface="Arial"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Jesus</a:t>
            </a: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2358444" y="-1"/>
            <a:ext cx="6779540" cy="2063021"/>
          </a:xfrm>
          <a:solidFill>
            <a:schemeClr val="bg1"/>
          </a:solidFill>
        </p:spPr>
        <p:txBody>
          <a:bodyPr/>
          <a:lstStyle/>
          <a:p>
            <a:r>
              <a:rPr lang="en-US" sz="3200" b="1" dirty="0">
                <a:solidFill>
                  <a:schemeClr val="tx1"/>
                </a:solidFill>
                <a:latin typeface="Arial" charset="0"/>
                <a:ea typeface="ＭＳ Ｐゴシック" charset="0"/>
              </a:rPr>
              <a:t>Christ</a:t>
            </a:r>
            <a:r>
              <a:rPr lang="fr-FR" sz="3200" b="1" dirty="0">
                <a:solidFill>
                  <a:schemeClr val="tx1"/>
                </a:solidFill>
                <a:latin typeface="Arial" charset="0"/>
                <a:ea typeface="ＭＳ Ｐゴシック" charset="0"/>
              </a:rPr>
              <a:t>'</a:t>
            </a:r>
            <a:r>
              <a:rPr lang="en-US" sz="3200" b="1" dirty="0">
                <a:solidFill>
                  <a:schemeClr val="tx1"/>
                </a:solidFill>
                <a:latin typeface="Arial" charset="0"/>
                <a:ea typeface="ＭＳ Ｐゴシック" charset="0"/>
              </a:rPr>
              <a:t>s sovereignty over future events transmitted to John shows the prophecy as inspired (1:1-2) </a:t>
            </a: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God</a:t>
            </a:r>
          </a:p>
        </p:txBody>
      </p:sp>
    </p:spTree>
    <p:extLst>
      <p:ext uri="{BB962C8B-B14F-4D97-AF65-F5344CB8AC3E}">
        <p14:creationId xmlns:p14="http://schemas.microsoft.com/office/powerpoint/2010/main" val="3297932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animBg="1"/>
      <p:bldP spid="11" grpId="0" animBg="1"/>
      <p:bldP spid="12" grpId="0" animBg="1"/>
      <p:bldP spid="14" grpId="0"/>
      <p:bldP spid="1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a:effectLst>
                  <a:glow rad="241300">
                    <a:schemeClr val="tx1"/>
                  </a:glow>
                </a:effectLst>
              </a:rPr>
              <a:t>Characteristics</a:t>
            </a: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This is the only book in the Bible that promises a special </a:t>
            </a:r>
            <a:r>
              <a:rPr lang="en-US" dirty="0">
                <a:solidFill>
                  <a:srgbClr val="FFFF00"/>
                </a:solidFill>
                <a:effectLst>
                  <a:glow rad="241300">
                    <a:srgbClr val="000000">
                      <a:alpha val="75000"/>
                    </a:srgbClr>
                  </a:glow>
                </a:effectLst>
                <a:ea typeface="ＭＳ Ｐゴシック" charset="0"/>
              </a:rPr>
              <a:t>blessing for reading</a:t>
            </a:r>
            <a:r>
              <a:rPr lang="en-US" dirty="0">
                <a:solidFill>
                  <a:srgbClr val="FFFFFF"/>
                </a:solidFill>
                <a:effectLst>
                  <a:glow rad="241300">
                    <a:srgbClr val="000000">
                      <a:alpha val="75000"/>
                    </a:srgbClr>
                  </a:glow>
                </a:effectLst>
                <a:ea typeface="ＭＳ Ｐゴシック" charset="0"/>
              </a:rPr>
              <a:t> it (1:3).</a:t>
            </a:r>
          </a:p>
        </p:txBody>
      </p:sp>
      <p:sp>
        <p:nvSpPr>
          <p:cNvPr id="6" name="TextBox 5"/>
          <p:cNvSpPr txBox="1"/>
          <p:nvPr/>
        </p:nvSpPr>
        <p:spPr>
          <a:xfrm>
            <a:off x="1070306" y="2601970"/>
            <a:ext cx="7947123" cy="1815882"/>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"God blesses the one who reads the words of this prophecy to the church, and he blesses all who listen to its message and obey what it says, for the time is near" (1:3 </a:t>
            </a:r>
            <a:r>
              <a:rPr lang="en-US" sz="2400" dirty="0">
                <a:solidFill>
                  <a:srgbClr val="FFFFFF"/>
                </a:solidFill>
                <a:effectLst>
                  <a:glow rad="241300">
                    <a:srgbClr val="000000">
                      <a:alpha val="75000"/>
                    </a:srgbClr>
                  </a:glow>
                </a:effectLst>
                <a:ea typeface="ＭＳ Ｐゴシック" charset="0"/>
              </a:rPr>
              <a:t>NLT</a:t>
            </a:r>
            <a:r>
              <a:rPr lang="en-US" dirty="0">
                <a:solidFill>
                  <a:srgbClr val="FFFFFF"/>
                </a:solidFill>
                <a:effectLst>
                  <a:glow rad="241300">
                    <a:srgbClr val="000000">
                      <a:alpha val="75000"/>
                    </a:srgbClr>
                  </a:glow>
                </a:effectLst>
                <a:ea typeface="ＭＳ Ｐゴシック" charset="0"/>
              </a:rPr>
              <a:t>)</a:t>
            </a:r>
          </a:p>
        </p:txBody>
      </p:sp>
    </p:spTree>
    <p:extLst>
      <p:ext uri="{BB962C8B-B14F-4D97-AF65-F5344CB8AC3E}">
        <p14:creationId xmlns:p14="http://schemas.microsoft.com/office/powerpoint/2010/main" val="2557913786"/>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en-US" b="1" dirty="0">
                <a:solidFill>
                  <a:srgbClr val="FFFFFF"/>
                </a:solidFill>
                <a:effectLst>
                  <a:glow rad="165100">
                    <a:schemeClr val="tx1"/>
                  </a:glow>
                </a:effectLst>
                <a:latin typeface="Arial" charset="0"/>
                <a:ea typeface="ＭＳ Ｐゴシック" charset="0"/>
              </a:rPr>
              <a:t>Revelation 1</a:t>
            </a:r>
          </a:p>
        </p:txBody>
      </p:sp>
    </p:spTree>
    <p:extLst>
      <p:ext uri="{BB962C8B-B14F-4D97-AF65-F5344CB8AC3E}">
        <p14:creationId xmlns:p14="http://schemas.microsoft.com/office/powerpoint/2010/main" val="35316565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a:t>We often look down…</a:t>
            </a:r>
          </a:p>
        </p:txBody>
      </p:sp>
    </p:spTree>
    <p:extLst>
      <p:ext uri="{BB962C8B-B14F-4D97-AF65-F5344CB8AC3E}">
        <p14:creationId xmlns:p14="http://schemas.microsoft.com/office/powerpoint/2010/main" val="16456593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5094482"/>
          </a:xfrm>
        </p:spPr>
        <p:txBody>
          <a:bodyPr/>
          <a:lstStyle/>
          <a:p>
            <a:r>
              <a:rPr lang="en-US" sz="4800" dirty="0">
                <a:solidFill>
                  <a:schemeClr val="bg1"/>
                </a:solidFill>
                <a:latin typeface="Arial" charset="0"/>
              </a:rPr>
              <a:t>…so why should you look up and </a:t>
            </a:r>
            <a:r>
              <a:rPr lang="en-US" sz="4800" dirty="0">
                <a:solidFill>
                  <a:srgbClr val="FFFF00"/>
                </a:solidFill>
                <a:latin typeface="Arial" charset="0"/>
              </a:rPr>
              <a:t>why worship Jesus</a:t>
            </a:r>
            <a:r>
              <a:rPr lang="en-US" sz="4800" dirty="0">
                <a:solidFill>
                  <a:schemeClr val="bg1"/>
                </a:solidFill>
                <a:latin typeface="Arial" charset="0"/>
              </a:rPr>
              <a:t> during your struggle?</a:t>
            </a: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13007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9"/>
            <a:ext cx="7510603" cy="2749932"/>
          </a:xfrm>
        </p:spPr>
        <p:txBody>
          <a:bodyPr/>
          <a:lstStyle/>
          <a:p>
            <a:r>
              <a:rPr lang="en-US" sz="4800" b="1" dirty="0">
                <a:effectLst>
                  <a:glow rad="228600">
                    <a:schemeClr val="accent4">
                      <a:satMod val="175000"/>
                      <a:alpha val="40000"/>
                    </a:schemeClr>
                  </a:glow>
                </a:effectLst>
              </a:rPr>
              <a:t>II.  We should worship the triune God because Christ will soon </a:t>
            </a:r>
            <a:r>
              <a:rPr lang="en-US" sz="4800" b="1" dirty="0">
                <a:solidFill>
                  <a:srgbClr val="FFFF00"/>
                </a:solidFill>
                <a:effectLst>
                  <a:glow rad="228600">
                    <a:schemeClr val="accent4">
                      <a:satMod val="175000"/>
                      <a:alpha val="40000"/>
                    </a:schemeClr>
                  </a:glow>
                </a:effectLst>
              </a:rPr>
              <a:t>return</a:t>
            </a:r>
            <a:r>
              <a:rPr lang="en-US" sz="4800" b="1" dirty="0">
                <a:effectLst>
                  <a:glow rad="228600">
                    <a:schemeClr val="accent4">
                      <a:satMod val="175000"/>
                      <a:alpha val="40000"/>
                    </a:schemeClr>
                  </a:glow>
                </a:effectLst>
              </a:rPr>
              <a:t> (1:4-8).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426367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defTabSz="914400" fontAlgn="base">
              <a:spcBef>
                <a:spcPct val="50000"/>
              </a:spcBef>
              <a:spcAft>
                <a:spcPct val="0"/>
              </a:spcAft>
            </a:pPr>
            <a:r>
              <a:rPr lang="en-US" sz="1400" b="1">
                <a:solidFill>
                  <a:srgbClr val="FFFFFF"/>
                </a:solidFill>
                <a:latin typeface="Arial"/>
              </a:rPr>
              <a:t>H. Wayne House, </a:t>
            </a:r>
            <a:r>
              <a:rPr lang="en-US" sz="1400" b="1" i="1">
                <a:solidFill>
                  <a:srgbClr val="FFFFFF"/>
                </a:solidFill>
                <a:latin typeface="Arial"/>
              </a:rPr>
              <a:t>Charts of Christian Theology and Doctrine</a:t>
            </a:r>
            <a:r>
              <a:rPr lang="en-US" sz="1400" b="1">
                <a:solidFill>
                  <a:srgbClr val="FFFFFF"/>
                </a:solidFill>
                <a:latin typeface="Arial"/>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Rev. 1:4-6</a:t>
            </a:r>
          </a:p>
        </p:txBody>
      </p:sp>
      <p:sp>
        <p:nvSpPr>
          <p:cNvPr id="30" name="Title 1"/>
          <p:cNvSpPr txBox="1">
            <a:spLocks/>
          </p:cNvSpPr>
          <p:nvPr/>
        </p:nvSpPr>
        <p:spPr bwMode="auto">
          <a:xfrm>
            <a:off x="1056038" y="120954"/>
            <a:ext cx="7074356" cy="127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"Grace and peace to you from the one who is, who always was, and who is still to come"</a:t>
            </a:r>
          </a:p>
        </p:txBody>
      </p:sp>
      <p:sp>
        <p:nvSpPr>
          <p:cNvPr id="31" name="Title 1"/>
          <p:cNvSpPr txBox="1">
            <a:spLocks/>
          </p:cNvSpPr>
          <p:nvPr/>
        </p:nvSpPr>
        <p:spPr bwMode="auto">
          <a:xfrm>
            <a:off x="5486400" y="5125431"/>
            <a:ext cx="3773575"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"…from the sevenfold Spirit before his throne"</a:t>
            </a:r>
          </a:p>
        </p:txBody>
      </p:sp>
      <p:sp>
        <p:nvSpPr>
          <p:cNvPr id="32" name="Title 1"/>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"and from </a:t>
            </a:r>
            <a:br>
              <a:rPr lang="en-US" sz="3200" b="1" dirty="0">
                <a:effectLst>
                  <a:glow rad="165100">
                    <a:schemeClr val="tx1"/>
                  </a:glow>
                </a:effectLst>
                <a:latin typeface="Arial" charset="0"/>
                <a:cs typeface="+mj-cs"/>
              </a:rPr>
            </a:br>
            <a:r>
              <a:rPr lang="en-US" sz="3200" b="1" dirty="0">
                <a:effectLst>
                  <a:glow rad="165100">
                    <a:schemeClr val="tx1"/>
                  </a:glow>
                </a:effectLst>
                <a:latin typeface="Arial" charset="0"/>
                <a:cs typeface="+mj-cs"/>
              </a:rPr>
              <a:t>Jesus Christ…"</a:t>
            </a:r>
          </a:p>
        </p:txBody>
      </p:sp>
    </p:spTree>
    <p:extLst>
      <p:ext uri="{BB962C8B-B14F-4D97-AF65-F5344CB8AC3E}">
        <p14:creationId xmlns:p14="http://schemas.microsoft.com/office/powerpoint/2010/main" val="2809033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a:solidFill>
                  <a:schemeClr val="bg1"/>
                </a:solidFill>
              </a:rPr>
              <a:t>Redemption in Christ (1:5b-6)</a:t>
            </a: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3200" b="1" dirty="0">
                <a:solidFill>
                  <a:srgbClr val="FFFFFF"/>
                </a:solidFill>
              </a:rPr>
              <a:t>"He is the faithful witness to these things, the first to rise from the dead, and the ruler of all the kings of the world. All glory to him who loves us and has freed us from our sins by shedding his blood for us.  </a:t>
            </a:r>
            <a:r>
              <a:rPr lang="en-US" sz="3200" b="1" baseline="30000" dirty="0">
                <a:solidFill>
                  <a:srgbClr val="FFFFFF"/>
                </a:solidFill>
              </a:rPr>
              <a:t>6</a:t>
            </a:r>
            <a:r>
              <a:rPr lang="en-US" sz="3200" b="1" dirty="0">
                <a:solidFill>
                  <a:srgbClr val="FFFFFF"/>
                </a:solidFill>
              </a:rPr>
              <a:t>He has made us a Kingdom of priests for God his Father. All glory and power to him forever and ever! Amen."</a:t>
            </a:r>
            <a:endParaRPr lang="en-US" sz="3200" b="1" dirty="0">
              <a:solidFill>
                <a:srgbClr val="FFFFFF"/>
              </a:solidFill>
              <a:latin typeface="Arial"/>
            </a:endParaRPr>
          </a:p>
        </p:txBody>
      </p:sp>
    </p:spTree>
    <p:extLst>
      <p:ext uri="{BB962C8B-B14F-4D97-AF65-F5344CB8AC3E}">
        <p14:creationId xmlns:p14="http://schemas.microsoft.com/office/powerpoint/2010/main" val="4072229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"Look!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He comes with the clouds of heaven.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And everyone will see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even those who pierced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And all the nations of the world will mourn for him. </a:t>
            </a:r>
            <a:br>
              <a:rPr lang="en-US" sz="3600" b="1" dirty="0">
                <a:effectLst>
                  <a:glow rad="165100">
                    <a:schemeClr val="tx1"/>
                  </a:glow>
                </a:effectLst>
                <a:latin typeface="Arial" charset="0"/>
                <a:cs typeface="+mj-cs"/>
              </a:rPr>
            </a:br>
            <a:r>
              <a:rPr lang="tr-TR" sz="3600" b="1" dirty="0">
                <a:effectLst>
                  <a:glow rad="165100">
                    <a:schemeClr val="tx1"/>
                  </a:glow>
                </a:effectLst>
                <a:latin typeface="Arial" charset="0"/>
                <a:cs typeface="+mj-cs"/>
              </a:rPr>
              <a:t>	 Yes!  Amen!"</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Rev. 1:7 </a:t>
            </a:r>
            <a:r>
              <a:rPr lang="en-US" sz="2800" b="1" dirty="0">
                <a:effectLst>
                  <a:glow rad="165100">
                    <a:schemeClr val="tx1"/>
                  </a:glow>
                </a:effectLst>
                <a:latin typeface="Arial" charset="0"/>
                <a:cs typeface="+mj-cs"/>
              </a:rPr>
              <a:t>NLT</a:t>
            </a:r>
          </a:p>
          <a:p>
            <a:r>
              <a:rPr lang="en-US" sz="2800" b="1" dirty="0">
                <a:effectLst>
                  <a:glow rad="165100">
                    <a:schemeClr val="tx1"/>
                  </a:glow>
                </a:effectLst>
                <a:latin typeface="Arial" charset="0"/>
                <a:cs typeface="+mj-cs"/>
              </a:rPr>
              <a:t>cf. Zech.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5513910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2800" b="1" dirty="0">
                <a:solidFill>
                  <a:srgbClr val="FFFFFF"/>
                </a:solidFill>
                <a:effectLst>
                  <a:glow rad="101600">
                    <a:srgbClr val="000000"/>
                  </a:glow>
                </a:effectLst>
                <a:latin typeface="Arial" charset="0"/>
                <a:cs typeface="Arial" charset="0"/>
              </a:rPr>
              <a:t>""Then I will pour out a spirit of grace and prayer on the family of David and on the people of Jerusalem. They will look on me whom they have pierced and mourn for him as for an only son. They will grieve bitterly for him as for a firstborn son who has died." </a:t>
            </a:r>
            <a:br>
              <a:rPr lang="en-US" altLang="ja-JP" sz="2800" b="1" dirty="0">
                <a:solidFill>
                  <a:srgbClr val="FFFFFF"/>
                </a:solidFill>
                <a:effectLst>
                  <a:glow rad="101600">
                    <a:srgbClr val="000000"/>
                  </a:glow>
                </a:effectLst>
                <a:latin typeface="Arial" charset="0"/>
                <a:cs typeface="Arial" charset="0"/>
              </a:rPr>
            </a:br>
            <a:r>
              <a:rPr lang="en-US" altLang="ja-JP" sz="2800" b="1" dirty="0">
                <a:solidFill>
                  <a:srgbClr val="FFFFFF"/>
                </a:solidFill>
                <a:effectLst>
                  <a:glow rad="101600">
                    <a:srgbClr val="000000"/>
                  </a:glow>
                </a:effectLst>
                <a:latin typeface="Arial" charset="0"/>
                <a:cs typeface="Arial" charset="0"/>
              </a:rPr>
              <a:t>(Zech. 12:10 </a:t>
            </a:r>
            <a:r>
              <a:rPr lang="en-US" altLang="ja-JP" b="1" dirty="0">
                <a:solidFill>
                  <a:srgbClr val="FFFFFF"/>
                </a:solidFill>
                <a:effectLst>
                  <a:glow rad="101600">
                    <a:srgbClr val="000000"/>
                  </a:glow>
                </a:effectLst>
                <a:latin typeface="Arial" charset="0"/>
                <a:cs typeface="Arial" charset="0"/>
              </a:rPr>
              <a:t>NLT</a:t>
            </a:r>
            <a:r>
              <a:rPr lang="en-US" altLang="ja-JP" sz="2800" b="1" dirty="0">
                <a:solidFill>
                  <a:srgbClr val="FFFFFF"/>
                </a:solidFill>
                <a:effectLst>
                  <a:glow rad="101600">
                    <a:srgbClr val="000000"/>
                  </a:glow>
                </a:effectLst>
                <a:latin typeface="Arial" charset="0"/>
                <a:cs typeface="Arial" charset="0"/>
              </a:rPr>
              <a:t>).</a:t>
            </a:r>
            <a:endParaRPr lang="en-US" sz="2800" b="1" dirty="0">
              <a:solidFill>
                <a:srgbClr val="FFFFFF"/>
              </a:solidFill>
              <a:effectLst>
                <a:glow rad="101600">
                  <a:srgbClr val="000000"/>
                </a:glow>
              </a:effectLst>
              <a:latin typeface="Arial" charset="0"/>
              <a:cs typeface="Arial" charset="0"/>
            </a:endParaRPr>
          </a:p>
        </p:txBody>
      </p:sp>
    </p:spTree>
    <p:extLst>
      <p:ext uri="{BB962C8B-B14F-4D97-AF65-F5344CB8AC3E}">
        <p14:creationId xmlns:p14="http://schemas.microsoft.com/office/powerpoint/2010/main" val="408194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"Look!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He comes with the clouds of heaven.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And everyone will see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even those who pierced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And all the nations of the world will mourn for him. </a:t>
            </a:r>
            <a:br>
              <a:rPr lang="en-US" sz="3600" b="1" dirty="0">
                <a:effectLst>
                  <a:glow rad="165100">
                    <a:schemeClr val="tx1"/>
                  </a:glow>
                </a:effectLst>
                <a:latin typeface="Arial" charset="0"/>
                <a:cs typeface="+mj-cs"/>
              </a:rPr>
            </a:br>
            <a:r>
              <a:rPr lang="tr-TR" sz="3600" b="1" dirty="0">
                <a:effectLst>
                  <a:glow rad="165100">
                    <a:schemeClr val="tx1"/>
                  </a:glow>
                </a:effectLst>
                <a:latin typeface="Arial" charset="0"/>
                <a:cs typeface="+mj-cs"/>
              </a:rPr>
              <a:t>	 Yes!  Amen!"</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Rev. 1:7 </a:t>
            </a:r>
            <a:r>
              <a:rPr lang="en-US" sz="2800" b="1" dirty="0">
                <a:effectLst>
                  <a:glow rad="165100">
                    <a:schemeClr val="tx1"/>
                  </a:glow>
                </a:effectLst>
                <a:latin typeface="Arial" charset="0"/>
                <a:cs typeface="+mj-cs"/>
              </a:rPr>
              <a:t>NLT</a:t>
            </a:r>
          </a:p>
          <a:p>
            <a:r>
              <a:rPr lang="en-US" sz="2800" b="1" dirty="0">
                <a:effectLst>
                  <a:glow rad="165100">
                    <a:schemeClr val="tx1"/>
                  </a:glow>
                </a:effectLst>
                <a:latin typeface="Arial" charset="0"/>
                <a:cs typeface="+mj-cs"/>
              </a:rPr>
              <a:t>cf. Zech.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30483208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3200" b="1" dirty="0">
                <a:effectLst>
                  <a:glow rad="139700">
                    <a:schemeClr val="tx1"/>
                  </a:glow>
                </a:effectLst>
                <a:latin typeface="Arial" charset="0"/>
                <a:ea typeface="ＭＳ Ｐゴシック" charset="0"/>
                <a:cs typeface="Arial"/>
              </a:rPr>
              <a:t>"I am the Alpha and the Omega—the beginning and the end," says the Lord God. "I am the one who is, who always was, and who is still to come—the Almighty One" </a:t>
            </a:r>
            <a:br>
              <a:rPr lang="en-US" sz="3200" b="1" dirty="0">
                <a:effectLst>
                  <a:glow rad="139700">
                    <a:schemeClr val="tx1"/>
                  </a:glow>
                </a:effectLst>
                <a:latin typeface="Arial" charset="0"/>
                <a:ea typeface="ＭＳ Ｐゴシック" charset="0"/>
                <a:cs typeface="Arial"/>
              </a:rPr>
            </a:br>
            <a:r>
              <a:rPr lang="en-US" sz="3200" b="1" dirty="0">
                <a:effectLst>
                  <a:glow rad="139700">
                    <a:schemeClr val="tx1"/>
                  </a:glow>
                </a:effectLst>
                <a:latin typeface="Arial" charset="0"/>
                <a:ea typeface="ＭＳ Ｐゴシック" charset="0"/>
                <a:cs typeface="Arial"/>
              </a:rPr>
              <a:t>(1:8 </a:t>
            </a:r>
            <a:r>
              <a:rPr lang="en-US" sz="2800" b="1" dirty="0">
                <a:effectLst>
                  <a:glow rad="139700">
                    <a:schemeClr val="tx1"/>
                  </a:glow>
                </a:effectLst>
                <a:latin typeface="Arial" charset="0"/>
                <a:ea typeface="ＭＳ Ｐゴシック" charset="0"/>
                <a:cs typeface="Arial"/>
              </a:rPr>
              <a:t>NLT</a:t>
            </a:r>
            <a:r>
              <a:rPr lang="en-US" sz="3200" b="1" dirty="0">
                <a:effectLst>
                  <a:glow rad="139700">
                    <a:schemeClr val="tx1"/>
                  </a:glow>
                </a:effectLst>
                <a:latin typeface="Arial" charset="0"/>
                <a:ea typeface="ＭＳ Ｐゴシック" charset="0"/>
                <a:cs typeface="Arial"/>
              </a:rPr>
              <a:t>).</a:t>
            </a: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charset="0"/>
              </a:rPr>
              <a:t>iii</a:t>
            </a:r>
          </a:p>
        </p:txBody>
      </p:sp>
    </p:spTree>
    <p:extLst>
      <p:ext uri="{BB962C8B-B14F-4D97-AF65-F5344CB8AC3E}">
        <p14:creationId xmlns:p14="http://schemas.microsoft.com/office/powerpoint/2010/main" val="1251045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sz="4800" b="1" dirty="0">
                <a:solidFill>
                  <a:srgbClr val="FFFF00"/>
                </a:solidFill>
                <a:effectLst>
                  <a:glow rad="165100">
                    <a:schemeClr val="tx1"/>
                  </a:glow>
                </a:effectLst>
                <a:latin typeface="Arial" charset="0"/>
                <a:ea typeface="ＭＳ Ｐゴシック" charset="0"/>
              </a:rPr>
              <a:t>Why see Jesus clearly?</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35339222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a:defRPr/>
            </a:pPr>
            <a:r>
              <a:rPr lang="en-US" sz="4800" b="1" dirty="0">
                <a:solidFill>
                  <a:srgbClr val="FFFFFF"/>
                </a:solidFill>
                <a:ea typeface="ＭＳ Ｐゴシック" charset="0"/>
              </a:rPr>
              <a:t>One Nation Under God</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2400" b="1" dirty="0">
                <a:solidFill>
                  <a:srgbClr val="FFFFFF"/>
                </a:solidFill>
                <a:ea typeface="ＭＳ Ｐゴシック" charset="0"/>
              </a:rPr>
              <a:t>By Jon McNaughton (2012)</a:t>
            </a:r>
            <a:endParaRPr lang="en-US" sz="1600" b="1" dirty="0">
              <a:solidFill>
                <a:srgbClr val="FFFFFF"/>
              </a:solidFill>
              <a:ea typeface="ＭＳ Ｐゴシック" charset="0"/>
            </a:endParaRPr>
          </a:p>
        </p:txBody>
      </p:sp>
    </p:spTree>
    <p:extLst>
      <p:ext uri="{BB962C8B-B14F-4D97-AF65-F5344CB8AC3E}">
        <p14:creationId xmlns:p14="http://schemas.microsoft.com/office/powerpoint/2010/main" val="32692938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1773238"/>
          </a:xfrm>
        </p:spPr>
        <p:txBody>
          <a:bodyPr/>
          <a:lstStyle/>
          <a:p>
            <a:r>
              <a:rPr lang="en-US" sz="4000" b="1" dirty="0">
                <a:effectLst>
                  <a:glow rad="101600">
                    <a:schemeClr val="tx1">
                      <a:alpha val="75000"/>
                    </a:schemeClr>
                  </a:glow>
                </a:effectLst>
                <a:latin typeface="Arial" charset="0"/>
                <a:ea typeface="ＭＳ Ｐゴシック" charset="0"/>
              </a:rPr>
              <a:t>III.  Seeing Christ </a:t>
            </a:r>
            <a:r>
              <a:rPr lang="en-US" sz="4000" b="1" dirty="0">
                <a:solidFill>
                  <a:srgbClr val="FFFF00"/>
                </a:solidFill>
                <a:effectLst>
                  <a:glow rad="101600">
                    <a:schemeClr val="tx1">
                      <a:alpha val="75000"/>
                    </a:schemeClr>
                  </a:glow>
                </a:effectLst>
                <a:latin typeface="Arial" charset="0"/>
                <a:ea typeface="ＭＳ Ｐゴシック" charset="0"/>
              </a:rPr>
              <a:t>glorified</a:t>
            </a:r>
            <a:r>
              <a:rPr lang="en-US" sz="4000" b="1" dirty="0">
                <a:effectLst>
                  <a:glow rad="101600">
                    <a:schemeClr val="tx1">
                      <a:alpha val="75000"/>
                    </a:schemeClr>
                  </a:glow>
                </a:effectLst>
                <a:latin typeface="Arial" charset="0"/>
                <a:ea typeface="ＭＳ Ｐゴシック" charset="0"/>
              </a:rPr>
              <a:t> shows He can solve your problems (1:9-20).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427907999"/>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8"/>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en-US" sz="3900" b="1" dirty="0">
                <a:solidFill>
                  <a:srgbClr val="FFEA18"/>
                </a:solidFill>
                <a:latin typeface="Comic Sans MS" charset="0"/>
                <a:ea typeface="ＭＳ Ｐゴシック" charset="0"/>
              </a:rPr>
              <a:t>The Twofold Context of the Book</a:t>
            </a: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046413"/>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altLang="ja-JP" b="1" dirty="0">
                <a:solidFill>
                  <a:srgbClr val="FFFFFF"/>
                </a:solidFill>
                <a:effectLst>
                  <a:outerShdw blurRad="38100" dist="38100" dir="2700000" algn="tl">
                    <a:srgbClr val="000000"/>
                  </a:outerShdw>
                </a:effectLst>
                <a:latin typeface="Arial" charset="0"/>
              </a:rPr>
              <a:t>"I, John, am your brother and your partner in suffering and in God</a:t>
            </a:r>
            <a:r>
              <a:rPr lang="fr-FR" altLang="ja-JP" b="1" dirty="0">
                <a:solidFill>
                  <a:srgbClr val="FFFFFF"/>
                </a:solidFill>
                <a:effectLst>
                  <a:outerShdw blurRad="38100" dist="38100" dir="2700000" algn="tl">
                    <a:srgbClr val="000000"/>
                  </a:outerShdw>
                </a:effectLst>
                <a:latin typeface="Arial" charset="0"/>
              </a:rPr>
              <a:t>'</a:t>
            </a:r>
            <a:r>
              <a:rPr lang="en-US" altLang="ja-JP" b="1" dirty="0">
                <a:solidFill>
                  <a:srgbClr val="FFFFFF"/>
                </a:solidFill>
                <a:effectLst>
                  <a:outerShdw blurRad="38100" dist="38100" dir="2700000" algn="tl">
                    <a:srgbClr val="000000"/>
                  </a:outerShdw>
                </a:effectLst>
                <a:latin typeface="Arial" charset="0"/>
              </a:rPr>
              <a:t>s Kingdom and in the patient endurance to which Jesus calls us. I was exiled to the island of Patmos for preaching the word of God and for my testimony about Jesus"</a:t>
            </a:r>
            <a:br>
              <a:rPr lang="en-US" altLang="ja-JP" b="1" dirty="0">
                <a:solidFill>
                  <a:srgbClr val="FFFFFF"/>
                </a:solidFill>
                <a:effectLst>
                  <a:outerShdw blurRad="38100" dist="38100" dir="2700000" algn="tl">
                    <a:srgbClr val="000000"/>
                  </a:outerShdw>
                </a:effectLst>
                <a:latin typeface="Arial" charset="0"/>
              </a:rPr>
            </a:br>
            <a:r>
              <a:rPr lang="en-US" altLang="ja-JP" b="1" dirty="0">
                <a:solidFill>
                  <a:srgbClr val="FFFFFF"/>
                </a:solidFill>
                <a:effectLst>
                  <a:outerShdw blurRad="38100" dist="38100" dir="2700000" algn="tl">
                    <a:srgbClr val="000000"/>
                  </a:outerShdw>
                </a:effectLst>
                <a:latin typeface="Arial" charset="0"/>
              </a:rPr>
              <a:t>(Rev. 1:9 </a:t>
            </a:r>
            <a:r>
              <a:rPr lang="en-US" altLang="ja-JP" sz="1800" b="1" dirty="0">
                <a:solidFill>
                  <a:srgbClr val="FFFFFF"/>
                </a:solidFill>
                <a:effectLst>
                  <a:outerShdw blurRad="38100" dist="38100" dir="2700000" algn="tl">
                    <a:srgbClr val="000000"/>
                  </a:outerShdw>
                </a:effectLst>
                <a:latin typeface="Arial" charset="0"/>
              </a:rPr>
              <a:t>NLT</a:t>
            </a:r>
            <a:r>
              <a:rPr lang="en-US" altLang="ja-JP" b="1" dirty="0">
                <a:solidFill>
                  <a:srgbClr val="FFFFFF"/>
                </a:solidFill>
                <a:effectLst>
                  <a:outerShdw blurRad="38100" dist="38100" dir="2700000" algn="tl">
                    <a:srgbClr val="000000"/>
                  </a:outerShdw>
                </a:effectLst>
                <a:latin typeface="Arial" charset="0"/>
              </a:rPr>
              <a:t>)</a:t>
            </a:r>
            <a:endParaRPr lang="en-US" b="1" dirty="0">
              <a:solidFill>
                <a:srgbClr val="FFFFFF"/>
              </a:solidFill>
              <a:effectLst>
                <a:outerShdw blurRad="38100" dist="38100" dir="2700000" algn="tl">
                  <a:srgbClr val="000000"/>
                </a:outerShdw>
              </a:effectLst>
              <a:latin typeface="26"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ln w="57150" cmpd="sng">
                <a:solidFill>
                  <a:srgbClr val="FF0000"/>
                </a:solidFill>
              </a:ln>
              <a:solidFill>
                <a:srgbClr val="FFFFFF"/>
              </a:solidFill>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outerShdw>
                </a:effectLst>
                <a:latin typeface="26" charset="0"/>
              </a:rPr>
              <a:t>External Persecution</a:t>
            </a:r>
            <a:endParaRPr lang="en-US" sz="3200" dirty="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outerShdw>
                </a:effectLst>
                <a:latin typeface="26" charset="0"/>
              </a:rPr>
              <a:t>Internal Compromise</a:t>
            </a:r>
            <a:endParaRPr lang="en-US" sz="3200" dirty="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Patmos</a:t>
            </a:r>
            <a:endParaRPr lang="en-US" dirty="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321</a:t>
            </a:r>
          </a:p>
        </p:txBody>
      </p:sp>
    </p:spTree>
    <p:extLst>
      <p:ext uri="{BB962C8B-B14F-4D97-AF65-F5344CB8AC3E}">
        <p14:creationId xmlns:p14="http://schemas.microsoft.com/office/powerpoint/2010/main" val="1406658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The Island of Patmos</a:t>
            </a:r>
          </a:p>
        </p:txBody>
      </p:sp>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Satellite Comparison of Singapore with Patmos</a:t>
            </a: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en-US" b="1" dirty="0">
                  <a:effectLst>
                    <a:glow rad="165100">
                      <a:schemeClr val="tx1"/>
                    </a:glow>
                  </a:effectLst>
                  <a:latin typeface="Arial" charset="0"/>
                  <a:cs typeface="+mj-cs"/>
                </a:rPr>
                <a:t>Patmos</a:t>
              </a:r>
            </a:p>
          </p:txBody>
        </p:sp>
      </p:grpSp>
    </p:spTree>
    <p:extLst>
      <p:ext uri="{BB962C8B-B14F-4D97-AF65-F5344CB8AC3E}">
        <p14:creationId xmlns:p14="http://schemas.microsoft.com/office/powerpoint/2010/main" val="315899577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The Tourist Island of Patmos</a:t>
            </a:r>
          </a:p>
        </p:txBody>
      </p:sp>
      <p:pic>
        <p:nvPicPr>
          <p:cNvPr id="4" name="Picture 3"/>
          <p:cNvPicPr>
            <a:picLocks noChangeAspect="1"/>
          </p:cNvPicPr>
          <p:nvPr/>
        </p:nvPicPr>
        <p:blipFill>
          <a:blip r:embed="rId4"/>
          <a:stretch>
            <a:fillRect/>
          </a:stretch>
        </p:blipFill>
        <p:spPr>
          <a:xfrm>
            <a:off x="0" y="-1"/>
            <a:ext cx="9144000" cy="6038491"/>
          </a:xfrm>
          <a:prstGeom prst="rect">
            <a:avLst/>
          </a:prstGeom>
        </p:spPr>
      </p:pic>
    </p:spTree>
    <p:extLst>
      <p:ext uri="{BB962C8B-B14F-4D97-AF65-F5344CB8AC3E}">
        <p14:creationId xmlns:p14="http://schemas.microsoft.com/office/powerpoint/2010/main" val="3328152236"/>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Luxury Hotels on Patmos</a:t>
            </a:r>
          </a:p>
        </p:txBody>
      </p:sp>
    </p:spTree>
    <p:extLst>
      <p:ext uri="{BB962C8B-B14F-4D97-AF65-F5344CB8AC3E}">
        <p14:creationId xmlns:p14="http://schemas.microsoft.com/office/powerpoint/2010/main" val="31582036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en-US" b="1" dirty="0">
                <a:solidFill>
                  <a:srgbClr val="FFFFFF"/>
                </a:solidFill>
                <a:effectLst>
                  <a:glow rad="165100">
                    <a:schemeClr val="tx1"/>
                  </a:glow>
                </a:effectLst>
                <a:latin typeface="Arial" charset="0"/>
                <a:ea typeface="ＭＳ Ｐゴシック" charset="0"/>
              </a:rPr>
              <a:t>Monastery of St. John at Patmos</a:t>
            </a: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John</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View from the Top</a:t>
            </a:r>
          </a:p>
        </p:txBody>
      </p:sp>
    </p:spTree>
    <p:extLst>
      <p:ext uri="{BB962C8B-B14F-4D97-AF65-F5344CB8AC3E}">
        <p14:creationId xmlns:p14="http://schemas.microsoft.com/office/powerpoint/2010/main" val="325347561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John</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View from the Top</a:t>
            </a:r>
          </a:p>
        </p:txBody>
      </p:sp>
    </p:spTree>
    <p:extLst>
      <p:ext uri="{BB962C8B-B14F-4D97-AF65-F5344CB8AC3E}">
        <p14:creationId xmlns:p14="http://schemas.microsoft.com/office/powerpoint/2010/main" val="17785775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en-US" sz="4800" b="1" dirty="0">
                <a:solidFill>
                  <a:srgbClr val="FFFFFF"/>
                </a:solidFill>
                <a:effectLst>
                  <a:glow rad="266700">
                    <a:srgbClr val="000000"/>
                  </a:glow>
                </a:effectLst>
                <a:latin typeface="Arial" charset="0"/>
                <a:ea typeface="ＭＳ Ｐゴシック"/>
                <a:cs typeface="ＭＳ Ｐゴシック" charset="0"/>
              </a:rPr>
              <a:t>"…on the Lord</a:t>
            </a:r>
            <a:r>
              <a:rPr lang="fr-FR" sz="4800" b="1" dirty="0">
                <a:solidFill>
                  <a:srgbClr val="FFFFFF"/>
                </a:solidFill>
                <a:effectLst>
                  <a:glow rad="266700">
                    <a:srgbClr val="000000"/>
                  </a:glow>
                </a:effectLst>
                <a:latin typeface="Arial" charset="0"/>
                <a:ea typeface="ＭＳ Ｐゴシック"/>
                <a:cs typeface="ＭＳ Ｐゴシック" charset="0"/>
              </a:rPr>
              <a:t>'</a:t>
            </a:r>
            <a:r>
              <a:rPr lang="en-US" sz="4800" b="1" dirty="0">
                <a:solidFill>
                  <a:srgbClr val="FFFFFF"/>
                </a:solidFill>
                <a:effectLst>
                  <a:glow rad="266700">
                    <a:srgbClr val="000000"/>
                  </a:glow>
                </a:effectLst>
                <a:latin typeface="Arial" charset="0"/>
                <a:ea typeface="ＭＳ Ｐゴシック"/>
                <a:cs typeface="ＭＳ Ｐゴシック" charset="0"/>
              </a:rPr>
              <a:t>s day…" </a:t>
            </a:r>
            <a:br>
              <a:rPr lang="en-US" sz="4800" b="1" dirty="0">
                <a:solidFill>
                  <a:srgbClr val="FFFFFF"/>
                </a:solidFill>
                <a:effectLst>
                  <a:glow rad="266700">
                    <a:srgbClr val="000000"/>
                  </a:glow>
                </a:effectLst>
                <a:latin typeface="Arial" charset="0"/>
                <a:ea typeface="ＭＳ Ｐゴシック"/>
                <a:cs typeface="ＭＳ Ｐゴシック" charset="0"/>
              </a:rPr>
            </a:br>
            <a:r>
              <a:rPr lang="en-US" sz="4800" b="1" dirty="0">
                <a:solidFill>
                  <a:srgbClr val="FFFFFF"/>
                </a:solidFill>
                <a:effectLst>
                  <a:glow rad="266700">
                    <a:srgbClr val="000000"/>
                  </a:glow>
                </a:effectLst>
                <a:latin typeface="Arial" charset="0"/>
                <a:ea typeface="ＭＳ Ｐゴシック"/>
                <a:cs typeface="ＭＳ Ｐゴシック" charset="0"/>
              </a:rPr>
              <a:t>(1:10)</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eaLnBrk="1" hangingPunct="1">
              <a:buFont typeface="Arial"/>
              <a:buChar char="•"/>
              <a:defRPr/>
            </a:pPr>
            <a:r>
              <a:rPr lang="en-US" sz="4800" b="1" dirty="0">
                <a:solidFill>
                  <a:srgbClr val="FFFFFF"/>
                </a:solidFill>
                <a:effectLst>
                  <a:glow rad="266700">
                    <a:srgbClr val="000000"/>
                  </a:glow>
                </a:effectLst>
                <a:latin typeface="Arial" charset="0"/>
                <a:ea typeface="ＭＳ Ｐゴシック"/>
                <a:cs typeface="ＭＳ Ｐゴシック" charset="0"/>
              </a:rPr>
              <a:t>Sunday?</a:t>
            </a:r>
          </a:p>
          <a:p>
            <a:pPr marL="357188" indent="-357188" eaLnBrk="1" hangingPunct="1">
              <a:buFont typeface="Arial"/>
              <a:buChar char="•"/>
              <a:defRPr/>
            </a:pPr>
            <a:r>
              <a:rPr lang="en-US" sz="4800" b="1" dirty="0">
                <a:solidFill>
                  <a:srgbClr val="FFFFFF"/>
                </a:solidFill>
                <a:effectLst>
                  <a:glow rad="266700">
                    <a:srgbClr val="000000"/>
                  </a:glow>
                </a:effectLst>
                <a:latin typeface="Arial" charset="0"/>
                <a:ea typeface="ＭＳ Ｐゴシック"/>
                <a:cs typeface="ＭＳ Ｐゴシック" charset="0"/>
              </a:rPr>
              <a:t>The "Day of the L</a:t>
            </a:r>
            <a:r>
              <a:rPr lang="en-US" b="1" dirty="0">
                <a:solidFill>
                  <a:srgbClr val="FFFFFF"/>
                </a:solidFill>
                <a:effectLst>
                  <a:glow rad="266700">
                    <a:srgbClr val="000000"/>
                  </a:glow>
                </a:effectLst>
                <a:latin typeface="Arial" charset="0"/>
                <a:ea typeface="ＭＳ Ｐゴシック"/>
                <a:cs typeface="ＭＳ Ｐゴシック" charset="0"/>
              </a:rPr>
              <a:t>ORD</a:t>
            </a:r>
            <a:r>
              <a:rPr lang="en-US" sz="4800" b="1" dirty="0">
                <a:solidFill>
                  <a:srgbClr val="FFFFFF"/>
                </a:solidFill>
                <a:effectLst>
                  <a:glow rad="266700">
                    <a:srgbClr val="000000"/>
                  </a:glow>
                </a:effectLst>
                <a:latin typeface="Arial" charset="0"/>
                <a:ea typeface="ＭＳ Ｐゴシック"/>
                <a:cs typeface="ＭＳ Ｐゴシック" charset="0"/>
              </a:rPr>
              <a:t>"?</a:t>
            </a:r>
          </a:p>
        </p:txBody>
      </p:sp>
    </p:spTree>
    <p:extLst>
      <p:ext uri="{BB962C8B-B14F-4D97-AF65-F5344CB8AC3E}">
        <p14:creationId xmlns:p14="http://schemas.microsoft.com/office/powerpoint/2010/main" val="22335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a:solidFill>
                  <a:srgbClr val="FFFFFF"/>
                </a:solidFill>
                <a:ea typeface="ＭＳ Ｐゴシック" charset="0"/>
              </a:rPr>
              <a:t>Jesus Christ, the Most Controversial Person</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42618443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4800">
                <a:effectLst>
                  <a:glow rad="165100">
                    <a:schemeClr val="bg2"/>
                  </a:glow>
                </a:effectLst>
                <a:latin typeface="Arial" charset="0"/>
                <a:ea typeface="ＭＳ Ｐゴシック" charset="0"/>
              </a:rPr>
              <a:t>The Day of the L</a:t>
            </a:r>
            <a:r>
              <a:rPr lang="en-US" sz="4400">
                <a:effectLst>
                  <a:glow rad="165100">
                    <a:schemeClr val="bg2"/>
                  </a:glow>
                </a:effectLst>
                <a:latin typeface="Arial" charset="0"/>
                <a:ea typeface="ＭＳ Ｐゴシック" charset="0"/>
              </a:rPr>
              <a:t>ORD</a:t>
            </a:r>
            <a:endParaRPr lang="en-US" sz="4800">
              <a:effectLst>
                <a:glow rad="1651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a:t>
            </a:r>
          </a:p>
        </p:txBody>
      </p:sp>
      <p:sp>
        <p:nvSpPr>
          <p:cNvPr id="64520" name="Text Box 8"/>
          <p:cNvSpPr txBox="1">
            <a:spLocks noChangeArrowheads="1"/>
          </p:cNvSpPr>
          <p:nvPr/>
        </p:nvSpPr>
        <p:spPr bwMode="auto">
          <a:xfrm>
            <a:off x="854075" y="2895600"/>
            <a:ext cx="33305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Tribulation</a:t>
            </a:r>
          </a:p>
        </p:txBody>
      </p:sp>
      <p:sp>
        <p:nvSpPr>
          <p:cNvPr id="64521" name="Text Box 9"/>
          <p:cNvSpPr txBox="1">
            <a:spLocks noChangeArrowheads="1"/>
          </p:cNvSpPr>
          <p:nvPr/>
        </p:nvSpPr>
        <p:spPr bwMode="auto">
          <a:xfrm>
            <a:off x="5410200" y="2895600"/>
            <a:ext cx="33988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Millennium</a:t>
            </a:r>
          </a:p>
        </p:txBody>
      </p:sp>
      <p:sp>
        <p:nvSpPr>
          <p:cNvPr id="64522" name="Text Box 10"/>
          <p:cNvSpPr txBox="1">
            <a:spLocks noChangeArrowheads="1"/>
          </p:cNvSpPr>
          <p:nvPr/>
        </p:nvSpPr>
        <p:spPr bwMode="auto">
          <a:xfrm>
            <a:off x="1141413" y="4572000"/>
            <a:ext cx="29797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Rev. 6–19</a:t>
            </a:r>
          </a:p>
        </p:txBody>
      </p:sp>
      <p:sp>
        <p:nvSpPr>
          <p:cNvPr id="64523" name="Text Box 11"/>
          <p:cNvSpPr txBox="1">
            <a:spLocks noChangeArrowheads="1"/>
          </p:cNvSpPr>
          <p:nvPr/>
        </p:nvSpPr>
        <p:spPr bwMode="auto">
          <a:xfrm>
            <a:off x="5969000" y="4572000"/>
            <a:ext cx="2295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Rev. 20</a:t>
            </a:r>
          </a:p>
        </p:txBody>
      </p:sp>
      <p:sp>
        <p:nvSpPr>
          <p:cNvPr id="36875" name="Text Box 12"/>
          <p:cNvSpPr txBox="1">
            <a:spLocks noChangeArrowheads="1"/>
          </p:cNvSpPr>
          <p:nvPr/>
        </p:nvSpPr>
        <p:spPr bwMode="auto">
          <a:xfrm>
            <a:off x="5969000" y="-782125"/>
            <a:ext cx="30622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EAEAEA"/>
                </a:solidFill>
                <a:effectLst>
                  <a:glow rad="165100">
                    <a:schemeClr val="bg2"/>
                  </a:glow>
                </a:effectLst>
                <a:latin typeface="Arial" charset="0"/>
                <a:cs typeface="Arial" charset="0"/>
              </a:rPr>
              <a:t>OT Survey 638-639</a:t>
            </a:r>
          </a:p>
        </p:txBody>
      </p:sp>
      <p:sp>
        <p:nvSpPr>
          <p:cNvPr id="13" name="Text Box 10"/>
          <p:cNvSpPr txBox="1">
            <a:spLocks noChangeArrowheads="1"/>
          </p:cNvSpPr>
          <p:nvPr/>
        </p:nvSpPr>
        <p:spPr bwMode="auto">
          <a:xfrm>
            <a:off x="1430338" y="6034088"/>
            <a:ext cx="23066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7 years</a:t>
            </a:r>
          </a:p>
        </p:txBody>
      </p:sp>
      <p:sp>
        <p:nvSpPr>
          <p:cNvPr id="14" name="Text Box 11"/>
          <p:cNvSpPr txBox="1">
            <a:spLocks noChangeArrowheads="1"/>
          </p:cNvSpPr>
          <p:nvPr/>
        </p:nvSpPr>
        <p:spPr bwMode="auto">
          <a:xfrm>
            <a:off x="5540375" y="6034088"/>
            <a:ext cx="33337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65100">
                    <a:schemeClr val="bg2"/>
                  </a:glow>
                </a:effectLst>
                <a:latin typeface="Arial" charset="0"/>
                <a:cs typeface="Arial" charset="0"/>
              </a:rPr>
              <a:t>1000 years</a:t>
            </a:r>
          </a:p>
        </p:txBody>
      </p:sp>
    </p:spTree>
    <p:extLst>
      <p:ext uri="{BB962C8B-B14F-4D97-AF65-F5344CB8AC3E}">
        <p14:creationId xmlns:p14="http://schemas.microsoft.com/office/powerpoint/2010/main" val="1764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en-US" sz="3600" b="1" dirty="0">
                <a:effectLst>
                  <a:glow rad="152400">
                    <a:schemeClr val="tx1"/>
                  </a:glow>
                </a:effectLst>
                <a:latin typeface="Arial" charset="0"/>
                <a:ea typeface="ＭＳ Ｐゴシック" charset="0"/>
              </a:rPr>
              <a:t>John</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vision of the glorified Christ proves He can handle the Church</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internal and external problems </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1718090653"/>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en-US" sz="3600" b="1" dirty="0">
                <a:effectLst>
                  <a:outerShdw blurRad="38100" dist="38100" dir="2700000" algn="tl">
                    <a:srgbClr val="000000">
                      <a:alpha val="43137"/>
                    </a:srgbClr>
                  </a:outerShdw>
                </a:effectLst>
                <a:latin typeface="Arial" charset="0"/>
                <a:ea typeface="ＭＳ Ｐゴシック" charset="0"/>
              </a:rPr>
              <a:t>"It was the Lord</a:t>
            </a:r>
            <a:r>
              <a:rPr lang="fr-FR" sz="3600" b="1" dirty="0">
                <a:effectLst>
                  <a:outerShdw blurRad="38100" dist="38100" dir="2700000" algn="tl">
                    <a:srgbClr val="000000">
                      <a:alpha val="43137"/>
                    </a:srgbClr>
                  </a:outerShdw>
                </a:effectLst>
                <a:latin typeface="Arial" charset="0"/>
                <a:ea typeface="ＭＳ Ｐゴシック" charset="0"/>
              </a:rPr>
              <a:t>'</a:t>
            </a:r>
            <a:r>
              <a:rPr lang="en-US" sz="3600" b="1" dirty="0">
                <a:effectLst>
                  <a:outerShdw blurRad="38100" dist="38100" dir="2700000" algn="tl">
                    <a:srgbClr val="000000">
                      <a:alpha val="43137"/>
                    </a:srgbClr>
                  </a:outerShdw>
                </a:effectLst>
                <a:latin typeface="Arial" charset="0"/>
                <a:ea typeface="ＭＳ Ｐゴシック" charset="0"/>
              </a:rPr>
              <a:t>s Day, and I was worshiping in the Spirit. Suddenly, I heard behind me a loud voice like a trumpet blast" </a:t>
            </a:r>
            <a:br>
              <a:rPr lang="en-US" sz="3600" b="1" dirty="0">
                <a:effectLst>
                  <a:outerShdw blurRad="38100" dist="38100" dir="2700000" algn="tl">
                    <a:srgbClr val="000000">
                      <a:alpha val="43137"/>
                    </a:srgbClr>
                  </a:outerShdw>
                </a:effectLst>
                <a:latin typeface="Arial" charset="0"/>
                <a:ea typeface="ＭＳ Ｐゴシック" charset="0"/>
              </a:rPr>
            </a:br>
            <a:r>
              <a:rPr lang="en-US" sz="3600" b="1" dirty="0">
                <a:effectLst>
                  <a:outerShdw blurRad="38100" dist="38100" dir="2700000" algn="tl">
                    <a:srgbClr val="000000">
                      <a:alpha val="43137"/>
                    </a:srgbClr>
                  </a:outerShdw>
                </a:effectLst>
                <a:latin typeface="Arial" charset="0"/>
                <a:ea typeface="ＭＳ Ｐゴシック" charset="0"/>
              </a:rPr>
              <a:t>(1:10 </a:t>
            </a:r>
            <a:r>
              <a:rPr lang="en-US" sz="3200" b="1" dirty="0">
                <a:effectLst>
                  <a:outerShdw blurRad="38100" dist="38100" dir="2700000" algn="tl">
                    <a:srgbClr val="000000">
                      <a:alpha val="43137"/>
                    </a:srgbClr>
                  </a:outerShdw>
                </a:effectLst>
                <a:latin typeface="Arial" charset="0"/>
                <a:ea typeface="ＭＳ Ｐゴシック" charset="0"/>
              </a:rPr>
              <a:t>NLT</a:t>
            </a:r>
            <a:r>
              <a:rPr lang="en-US" sz="3600" b="1" dirty="0">
                <a:effectLst>
                  <a:outerShdw blurRad="38100" dist="38100" dir="2700000" algn="tl">
                    <a:srgbClr val="000000">
                      <a:alpha val="43137"/>
                    </a:srgbClr>
                  </a:outerShdw>
                </a:effectLst>
                <a:latin typeface="Arial" charset="0"/>
                <a:ea typeface="ＭＳ Ｐゴシック" charset="0"/>
              </a:rPr>
              <a:t>). </a:t>
            </a:r>
          </a:p>
        </p:txBody>
      </p:sp>
    </p:spTree>
    <p:extLst>
      <p:ext uri="{BB962C8B-B14F-4D97-AF65-F5344CB8AC3E}">
        <p14:creationId xmlns:p14="http://schemas.microsoft.com/office/powerpoint/2010/main" val="3173137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b="1" dirty="0">
                <a:latin typeface="Arial" charset="0"/>
                <a:ea typeface="ＭＳ Ｐゴシック" charset="0"/>
              </a:rPr>
              <a:t>"I saw…" </a:t>
            </a:r>
            <a:br>
              <a:rPr lang="en-US" b="1" dirty="0">
                <a:latin typeface="Arial" charset="0"/>
                <a:ea typeface="ＭＳ Ｐゴシック" charset="0"/>
              </a:rPr>
            </a:br>
            <a:r>
              <a:rPr lang="en-US"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4000" b="1" dirty="0">
                <a:solidFill>
                  <a:srgbClr val="FFFFFF"/>
                </a:solidFill>
                <a:latin typeface="Arial" charset="0"/>
                <a:cs typeface="Arial" charset="0"/>
              </a:rPr>
              <a:t>This exact verb form is used 45 times in Revelation!</a:t>
            </a: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1:12 </a:t>
            </a:r>
          </a:p>
          <a:p>
            <a:pPr defTabSz="914400" eaLnBrk="0" fontAlgn="base" hangingPunct="0">
              <a:spcBef>
                <a:spcPct val="0"/>
              </a:spcBef>
              <a:spcAft>
                <a:spcPct val="0"/>
              </a:spcAft>
            </a:pPr>
            <a:r>
              <a:rPr lang="en-US" sz="2000" b="1">
                <a:solidFill>
                  <a:srgbClr val="FFFFFF"/>
                </a:solidFill>
              </a:rPr>
              <a:t>1:17 </a:t>
            </a:r>
          </a:p>
          <a:p>
            <a:pPr defTabSz="914400" eaLnBrk="0" fontAlgn="base" hangingPunct="0">
              <a:spcBef>
                <a:spcPct val="0"/>
              </a:spcBef>
              <a:spcAft>
                <a:spcPct val="0"/>
              </a:spcAft>
            </a:pPr>
            <a:r>
              <a:rPr lang="en-US" sz="2000" b="1">
                <a:solidFill>
                  <a:srgbClr val="FFFFFF"/>
                </a:solidFill>
              </a:rPr>
              <a:t>4:1 </a:t>
            </a:r>
          </a:p>
          <a:p>
            <a:pPr defTabSz="914400" eaLnBrk="0" fontAlgn="base" hangingPunct="0">
              <a:spcBef>
                <a:spcPct val="0"/>
              </a:spcBef>
              <a:spcAft>
                <a:spcPct val="0"/>
              </a:spcAft>
            </a:pPr>
            <a:r>
              <a:rPr lang="en-US" sz="2000" b="1">
                <a:solidFill>
                  <a:srgbClr val="FFFFFF"/>
                </a:solidFill>
              </a:rPr>
              <a:t>5:1 </a:t>
            </a:r>
          </a:p>
          <a:p>
            <a:pPr defTabSz="914400" eaLnBrk="0" fontAlgn="base" hangingPunct="0">
              <a:spcBef>
                <a:spcPct val="0"/>
              </a:spcBef>
              <a:spcAft>
                <a:spcPct val="0"/>
              </a:spcAft>
            </a:pPr>
            <a:r>
              <a:rPr lang="en-US" sz="2000" b="1">
                <a:solidFill>
                  <a:srgbClr val="FFFFFF"/>
                </a:solidFill>
              </a:rPr>
              <a:t>5:2 </a:t>
            </a:r>
          </a:p>
          <a:p>
            <a:pPr defTabSz="914400" eaLnBrk="0" fontAlgn="base" hangingPunct="0">
              <a:spcBef>
                <a:spcPct val="0"/>
              </a:spcBef>
              <a:spcAft>
                <a:spcPct val="0"/>
              </a:spcAft>
            </a:pPr>
            <a:r>
              <a:rPr lang="en-US" sz="2000" b="1">
                <a:solidFill>
                  <a:srgbClr val="FFFFFF"/>
                </a:solidFill>
              </a:rPr>
              <a:t>5:6 </a:t>
            </a:r>
          </a:p>
          <a:p>
            <a:pPr defTabSz="914400" eaLnBrk="0" fontAlgn="base" hangingPunct="0">
              <a:spcBef>
                <a:spcPct val="0"/>
              </a:spcBef>
              <a:spcAft>
                <a:spcPct val="0"/>
              </a:spcAft>
            </a:pPr>
            <a:r>
              <a:rPr lang="en-US" sz="2000" b="1">
                <a:solidFill>
                  <a:srgbClr val="FFFFFF"/>
                </a:solidFill>
              </a:rPr>
              <a:t>5:11 </a:t>
            </a:r>
          </a:p>
          <a:p>
            <a:pPr defTabSz="914400" eaLnBrk="0" fontAlgn="base" hangingPunct="0">
              <a:spcBef>
                <a:spcPct val="0"/>
              </a:spcBef>
              <a:spcAft>
                <a:spcPct val="0"/>
              </a:spcAft>
            </a:pPr>
            <a:r>
              <a:rPr lang="en-US" sz="2000" b="1">
                <a:solidFill>
                  <a:srgbClr val="FFFFFF"/>
                </a:solidFill>
              </a:rPr>
              <a:t>6:1 </a:t>
            </a:r>
          </a:p>
          <a:p>
            <a:pPr defTabSz="914400" eaLnBrk="0" fontAlgn="base" hangingPunct="0">
              <a:spcBef>
                <a:spcPct val="0"/>
              </a:spcBef>
              <a:spcAft>
                <a:spcPct val="0"/>
              </a:spcAft>
            </a:pPr>
            <a:r>
              <a:rPr lang="en-US" sz="2000" b="1">
                <a:solidFill>
                  <a:srgbClr val="FFFFFF"/>
                </a:solidFill>
              </a:rPr>
              <a:t>6:2 </a:t>
            </a:r>
          </a:p>
          <a:p>
            <a:pPr defTabSz="914400" eaLnBrk="0" fontAlgn="base" hangingPunct="0">
              <a:spcBef>
                <a:spcPct val="0"/>
              </a:spcBef>
              <a:spcAft>
                <a:spcPct val="0"/>
              </a:spcAft>
            </a:pPr>
            <a:r>
              <a:rPr lang="en-US" sz="2000" b="1">
                <a:solidFill>
                  <a:srgbClr val="FFFFFF"/>
                </a:solidFill>
              </a:rPr>
              <a:t>6:5 </a:t>
            </a:r>
          </a:p>
          <a:p>
            <a:pPr defTabSz="914400" eaLnBrk="0" fontAlgn="base" hangingPunct="0">
              <a:spcBef>
                <a:spcPct val="0"/>
              </a:spcBef>
              <a:spcAft>
                <a:spcPct val="0"/>
              </a:spcAft>
            </a:pPr>
            <a:r>
              <a:rPr lang="en-US" sz="2000" b="1">
                <a:solidFill>
                  <a:srgbClr val="FFFFFF"/>
                </a:solidFill>
              </a:rPr>
              <a:t>6:8 </a:t>
            </a:r>
          </a:p>
          <a:p>
            <a:pPr defTabSz="914400" eaLnBrk="0" fontAlgn="base" hangingPunct="0">
              <a:spcBef>
                <a:spcPct val="0"/>
              </a:spcBef>
              <a:spcAft>
                <a:spcPct val="0"/>
              </a:spcAft>
            </a:pPr>
            <a:r>
              <a:rPr lang="en-US" sz="2000" b="1">
                <a:solidFill>
                  <a:srgbClr val="FFFFFF"/>
                </a:solidFill>
              </a:rPr>
              <a:t>6:9 </a:t>
            </a:r>
          </a:p>
          <a:p>
            <a:pPr defTabSz="914400" eaLnBrk="0" fontAlgn="base" hangingPunct="0">
              <a:spcBef>
                <a:spcPct val="0"/>
              </a:spcBef>
              <a:spcAft>
                <a:spcPct val="0"/>
              </a:spcAft>
            </a:pPr>
            <a:r>
              <a:rPr lang="en-US" sz="2000" b="1">
                <a:solidFill>
                  <a:srgbClr val="FFFFFF"/>
                </a:solidFill>
              </a:rPr>
              <a:t>6:12 </a:t>
            </a:r>
          </a:p>
          <a:p>
            <a:pPr defTabSz="914400" eaLnBrk="0" fontAlgn="base" hangingPunct="0">
              <a:spcBef>
                <a:spcPct val="0"/>
              </a:spcBef>
              <a:spcAft>
                <a:spcPct val="0"/>
              </a:spcAft>
            </a:pPr>
            <a:r>
              <a:rPr lang="en-US" sz="2000" b="1">
                <a:solidFill>
                  <a:srgbClr val="FFFFFF"/>
                </a:solidFill>
              </a:rPr>
              <a:t>7:1 </a:t>
            </a:r>
          </a:p>
          <a:p>
            <a:pPr defTabSz="914400" eaLnBrk="0" fontAlgn="base" hangingPunct="0">
              <a:spcBef>
                <a:spcPct val="0"/>
              </a:spcBef>
              <a:spcAft>
                <a:spcPct val="0"/>
              </a:spcAft>
            </a:pPr>
            <a:r>
              <a:rPr lang="en-US" sz="2000" b="1">
                <a:solidFill>
                  <a:srgbClr val="FFFFFF"/>
                </a:solidFill>
              </a:rPr>
              <a:t>7:2 </a:t>
            </a:r>
          </a:p>
          <a:p>
            <a:pPr defTabSz="914400" eaLnBrk="0" fontAlgn="base" hangingPunct="0">
              <a:spcBef>
                <a:spcPct val="0"/>
              </a:spcBef>
              <a:spcAft>
                <a:spcPct val="0"/>
              </a:spcAft>
            </a:pPr>
            <a:r>
              <a:rPr lang="en-US" sz="2000" b="1">
                <a:solidFill>
                  <a:srgbClr val="FFFFFF"/>
                </a:solidFill>
              </a:rPr>
              <a:t>7:9 </a:t>
            </a:r>
          </a:p>
          <a:p>
            <a:pPr defTabSz="914400" eaLnBrk="0" fontAlgn="base" hangingPunct="0">
              <a:spcBef>
                <a:spcPct val="0"/>
              </a:spcBef>
              <a:spcAft>
                <a:spcPct val="0"/>
              </a:spcAft>
            </a:pPr>
            <a:r>
              <a:rPr lang="en-US" sz="2000" b="1">
                <a:solidFill>
                  <a:srgbClr val="FFFFFF"/>
                </a:solidFill>
              </a:rPr>
              <a:t>8:2 </a:t>
            </a:r>
          </a:p>
          <a:p>
            <a:pPr defTabSz="914400" eaLnBrk="0" fontAlgn="base" hangingPunct="0">
              <a:spcBef>
                <a:spcPct val="0"/>
              </a:spcBef>
              <a:spcAft>
                <a:spcPct val="0"/>
              </a:spcAft>
            </a:pPr>
            <a:r>
              <a:rPr lang="en-US" sz="2000" b="1">
                <a:solidFill>
                  <a:srgbClr val="FFFFFF"/>
                </a:solidFill>
              </a:rPr>
              <a:t>8:13 </a:t>
            </a:r>
          </a:p>
          <a:p>
            <a:pPr defTabSz="914400" eaLnBrk="0" fontAlgn="base" hangingPunct="0">
              <a:spcBef>
                <a:spcPct val="0"/>
              </a:spcBef>
              <a:spcAft>
                <a:spcPct val="0"/>
              </a:spcAft>
            </a:pPr>
            <a:r>
              <a:rPr lang="en-US" sz="2000" b="1">
                <a:solidFill>
                  <a:srgbClr val="FFFFFF"/>
                </a:solidFill>
              </a:rPr>
              <a:t>9:1 </a:t>
            </a:r>
          </a:p>
          <a:p>
            <a:pPr defTabSz="914400" eaLnBrk="0" fontAlgn="base" hangingPunct="0">
              <a:spcBef>
                <a:spcPct val="0"/>
              </a:spcBef>
              <a:spcAft>
                <a:spcPct val="0"/>
              </a:spcAft>
            </a:pPr>
            <a:r>
              <a:rPr lang="en-US" sz="2000" b="1">
                <a:solidFill>
                  <a:srgbClr val="FFFFFF"/>
                </a:solidFill>
              </a:rPr>
              <a:t>9:17 </a:t>
            </a:r>
          </a:p>
          <a:p>
            <a:pPr defTabSz="914400" eaLnBrk="0" fontAlgn="base" hangingPunct="0">
              <a:spcBef>
                <a:spcPct val="0"/>
              </a:spcBef>
              <a:spcAft>
                <a:spcPct val="0"/>
              </a:spcAft>
            </a:pPr>
            <a:r>
              <a:rPr lang="en-US" sz="2000" b="1">
                <a:solidFill>
                  <a:srgbClr val="FFFFFF"/>
                </a:solidFill>
              </a:rPr>
              <a:t>10:1 </a:t>
            </a:r>
          </a:p>
          <a:p>
            <a:pPr defTabSz="914400" eaLnBrk="0" fontAlgn="base" hangingPunct="0">
              <a:spcBef>
                <a:spcPct val="0"/>
              </a:spcBef>
              <a:spcAft>
                <a:spcPct val="0"/>
              </a:spcAft>
            </a:pPr>
            <a:r>
              <a:rPr lang="en-US" sz="2000" b="1">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13:1 </a:t>
            </a:r>
          </a:p>
          <a:p>
            <a:pPr defTabSz="914400" eaLnBrk="0" fontAlgn="base" hangingPunct="0">
              <a:spcBef>
                <a:spcPct val="0"/>
              </a:spcBef>
              <a:spcAft>
                <a:spcPct val="0"/>
              </a:spcAft>
            </a:pPr>
            <a:r>
              <a:rPr lang="en-US" sz="2000" b="1">
                <a:solidFill>
                  <a:srgbClr val="FFFFFF"/>
                </a:solidFill>
              </a:rPr>
              <a:t>13:2 </a:t>
            </a:r>
          </a:p>
          <a:p>
            <a:pPr defTabSz="914400" eaLnBrk="0" fontAlgn="base" hangingPunct="0">
              <a:spcBef>
                <a:spcPct val="0"/>
              </a:spcBef>
              <a:spcAft>
                <a:spcPct val="0"/>
              </a:spcAft>
            </a:pPr>
            <a:r>
              <a:rPr lang="en-US" sz="2000" b="1">
                <a:solidFill>
                  <a:srgbClr val="FFFFFF"/>
                </a:solidFill>
              </a:rPr>
              <a:t>13:11 </a:t>
            </a:r>
          </a:p>
          <a:p>
            <a:pPr defTabSz="914400" eaLnBrk="0" fontAlgn="base" hangingPunct="0">
              <a:spcBef>
                <a:spcPct val="0"/>
              </a:spcBef>
              <a:spcAft>
                <a:spcPct val="0"/>
              </a:spcAft>
            </a:pPr>
            <a:r>
              <a:rPr lang="en-US" sz="2000" b="1">
                <a:solidFill>
                  <a:srgbClr val="FFFFFF"/>
                </a:solidFill>
              </a:rPr>
              <a:t>14:1 </a:t>
            </a:r>
          </a:p>
          <a:p>
            <a:pPr defTabSz="914400" eaLnBrk="0" fontAlgn="base" hangingPunct="0">
              <a:spcBef>
                <a:spcPct val="0"/>
              </a:spcBef>
              <a:spcAft>
                <a:spcPct val="0"/>
              </a:spcAft>
            </a:pPr>
            <a:r>
              <a:rPr lang="en-US" sz="2000" b="1">
                <a:solidFill>
                  <a:srgbClr val="FFFFFF"/>
                </a:solidFill>
              </a:rPr>
              <a:t>14:6 </a:t>
            </a:r>
          </a:p>
          <a:p>
            <a:pPr defTabSz="914400" eaLnBrk="0" fontAlgn="base" hangingPunct="0">
              <a:spcBef>
                <a:spcPct val="0"/>
              </a:spcBef>
              <a:spcAft>
                <a:spcPct val="0"/>
              </a:spcAft>
            </a:pPr>
            <a:r>
              <a:rPr lang="en-US" sz="2000" b="1">
                <a:solidFill>
                  <a:srgbClr val="FFFFFF"/>
                </a:solidFill>
              </a:rPr>
              <a:t>14:14 </a:t>
            </a:r>
          </a:p>
          <a:p>
            <a:pPr defTabSz="914400" eaLnBrk="0" fontAlgn="base" hangingPunct="0">
              <a:spcBef>
                <a:spcPct val="0"/>
              </a:spcBef>
              <a:spcAft>
                <a:spcPct val="0"/>
              </a:spcAft>
            </a:pPr>
            <a:r>
              <a:rPr lang="en-US" sz="2000" b="1">
                <a:solidFill>
                  <a:srgbClr val="FFFFFF"/>
                </a:solidFill>
              </a:rPr>
              <a:t>15:1 </a:t>
            </a:r>
          </a:p>
          <a:p>
            <a:pPr defTabSz="914400" eaLnBrk="0" fontAlgn="base" hangingPunct="0">
              <a:spcBef>
                <a:spcPct val="0"/>
              </a:spcBef>
              <a:spcAft>
                <a:spcPct val="0"/>
              </a:spcAft>
            </a:pPr>
            <a:r>
              <a:rPr lang="en-US" sz="2000" b="1">
                <a:solidFill>
                  <a:srgbClr val="FFFFFF"/>
                </a:solidFill>
              </a:rPr>
              <a:t>15:2 </a:t>
            </a:r>
          </a:p>
          <a:p>
            <a:pPr defTabSz="914400" eaLnBrk="0" fontAlgn="base" hangingPunct="0">
              <a:spcBef>
                <a:spcPct val="0"/>
              </a:spcBef>
              <a:spcAft>
                <a:spcPct val="0"/>
              </a:spcAft>
            </a:pPr>
            <a:r>
              <a:rPr lang="en-US" sz="2000" b="1">
                <a:solidFill>
                  <a:srgbClr val="FFFFFF"/>
                </a:solidFill>
              </a:rPr>
              <a:t>15:5 </a:t>
            </a:r>
          </a:p>
          <a:p>
            <a:pPr defTabSz="914400" eaLnBrk="0" fontAlgn="base" hangingPunct="0">
              <a:spcBef>
                <a:spcPct val="0"/>
              </a:spcBef>
              <a:spcAft>
                <a:spcPct val="0"/>
              </a:spcAft>
            </a:pPr>
            <a:r>
              <a:rPr lang="en-US" sz="2000" b="1">
                <a:solidFill>
                  <a:srgbClr val="FFFFFF"/>
                </a:solidFill>
              </a:rPr>
              <a:t>16:13 </a:t>
            </a:r>
          </a:p>
          <a:p>
            <a:pPr defTabSz="914400" eaLnBrk="0" fontAlgn="base" hangingPunct="0">
              <a:spcBef>
                <a:spcPct val="0"/>
              </a:spcBef>
              <a:spcAft>
                <a:spcPct val="0"/>
              </a:spcAft>
            </a:pPr>
            <a:r>
              <a:rPr lang="en-US" sz="2000" b="1">
                <a:solidFill>
                  <a:srgbClr val="FFFFFF"/>
                </a:solidFill>
              </a:rPr>
              <a:t>17:3 </a:t>
            </a:r>
          </a:p>
          <a:p>
            <a:pPr defTabSz="914400" eaLnBrk="0" fontAlgn="base" hangingPunct="0">
              <a:spcBef>
                <a:spcPct val="0"/>
              </a:spcBef>
              <a:spcAft>
                <a:spcPct val="0"/>
              </a:spcAft>
            </a:pPr>
            <a:r>
              <a:rPr lang="en-US" sz="2000" b="1">
                <a:solidFill>
                  <a:srgbClr val="FFFFFF"/>
                </a:solidFill>
              </a:rPr>
              <a:t>17:6 </a:t>
            </a:r>
          </a:p>
          <a:p>
            <a:pPr defTabSz="914400" eaLnBrk="0" fontAlgn="base" hangingPunct="0">
              <a:spcBef>
                <a:spcPct val="0"/>
              </a:spcBef>
              <a:spcAft>
                <a:spcPct val="0"/>
              </a:spcAft>
            </a:pPr>
            <a:r>
              <a:rPr lang="en-US" sz="2000" b="1">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19:11 </a:t>
            </a:r>
          </a:p>
          <a:p>
            <a:pPr defTabSz="914400" eaLnBrk="0" fontAlgn="base" hangingPunct="0">
              <a:spcBef>
                <a:spcPct val="0"/>
              </a:spcBef>
              <a:spcAft>
                <a:spcPct val="0"/>
              </a:spcAft>
            </a:pPr>
            <a:r>
              <a:rPr lang="en-US" sz="2000" b="1">
                <a:solidFill>
                  <a:srgbClr val="FFFFFF"/>
                </a:solidFill>
              </a:rPr>
              <a:t>19:17 </a:t>
            </a:r>
          </a:p>
          <a:p>
            <a:pPr defTabSz="914400" eaLnBrk="0" fontAlgn="base" hangingPunct="0">
              <a:spcBef>
                <a:spcPct val="0"/>
              </a:spcBef>
              <a:spcAft>
                <a:spcPct val="0"/>
              </a:spcAft>
            </a:pPr>
            <a:r>
              <a:rPr lang="en-US" sz="2000" b="1">
                <a:solidFill>
                  <a:srgbClr val="FFFFFF"/>
                </a:solidFill>
              </a:rPr>
              <a:t>19:19 </a:t>
            </a:r>
          </a:p>
          <a:p>
            <a:pPr defTabSz="914400" eaLnBrk="0" fontAlgn="base" hangingPunct="0">
              <a:spcBef>
                <a:spcPct val="0"/>
              </a:spcBef>
              <a:spcAft>
                <a:spcPct val="0"/>
              </a:spcAft>
            </a:pPr>
            <a:r>
              <a:rPr lang="en-US" sz="2000" b="1">
                <a:solidFill>
                  <a:srgbClr val="FFFFFF"/>
                </a:solidFill>
              </a:rPr>
              <a:t>20:1 </a:t>
            </a:r>
          </a:p>
          <a:p>
            <a:pPr defTabSz="914400" eaLnBrk="0" fontAlgn="base" hangingPunct="0">
              <a:spcBef>
                <a:spcPct val="0"/>
              </a:spcBef>
              <a:spcAft>
                <a:spcPct val="0"/>
              </a:spcAft>
            </a:pPr>
            <a:r>
              <a:rPr lang="en-US" sz="2000" b="1">
                <a:solidFill>
                  <a:srgbClr val="FFFFFF"/>
                </a:solidFill>
              </a:rPr>
              <a:t>20:4 </a:t>
            </a:r>
          </a:p>
          <a:p>
            <a:pPr defTabSz="914400" eaLnBrk="0" fontAlgn="base" hangingPunct="0">
              <a:spcBef>
                <a:spcPct val="0"/>
              </a:spcBef>
              <a:spcAft>
                <a:spcPct val="0"/>
              </a:spcAft>
            </a:pPr>
            <a:r>
              <a:rPr lang="en-US" sz="2000" b="1">
                <a:solidFill>
                  <a:srgbClr val="FFFFFF"/>
                </a:solidFill>
              </a:rPr>
              <a:t>20:11 </a:t>
            </a:r>
          </a:p>
          <a:p>
            <a:pPr defTabSz="914400" eaLnBrk="0" fontAlgn="base" hangingPunct="0">
              <a:spcBef>
                <a:spcPct val="0"/>
              </a:spcBef>
              <a:spcAft>
                <a:spcPct val="0"/>
              </a:spcAft>
            </a:pPr>
            <a:r>
              <a:rPr lang="en-US" sz="2000" b="1">
                <a:solidFill>
                  <a:srgbClr val="FFFFFF"/>
                </a:solidFill>
              </a:rPr>
              <a:t>20:12 </a:t>
            </a:r>
          </a:p>
          <a:p>
            <a:pPr defTabSz="914400" eaLnBrk="0" fontAlgn="base" hangingPunct="0">
              <a:spcBef>
                <a:spcPct val="0"/>
              </a:spcBef>
              <a:spcAft>
                <a:spcPct val="0"/>
              </a:spcAft>
            </a:pPr>
            <a:r>
              <a:rPr lang="en-US" sz="2000" b="1">
                <a:solidFill>
                  <a:srgbClr val="FFFFFF"/>
                </a:solidFill>
              </a:rPr>
              <a:t>21:1 </a:t>
            </a:r>
          </a:p>
          <a:p>
            <a:pPr defTabSz="914400" eaLnBrk="0" fontAlgn="base" hangingPunct="0">
              <a:spcBef>
                <a:spcPct val="0"/>
              </a:spcBef>
              <a:spcAft>
                <a:spcPct val="0"/>
              </a:spcAft>
            </a:pPr>
            <a:r>
              <a:rPr lang="en-US" sz="2000" b="1">
                <a:solidFill>
                  <a:srgbClr val="FFFFFF"/>
                </a:solidFill>
              </a:rPr>
              <a:t>21:2 </a:t>
            </a:r>
          </a:p>
          <a:p>
            <a:pPr defTabSz="914400" eaLnBrk="0" fontAlgn="base" hangingPunct="0">
              <a:spcBef>
                <a:spcPct val="0"/>
              </a:spcBef>
              <a:spcAft>
                <a:spcPct val="0"/>
              </a:spcAft>
            </a:pPr>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a:solidFill>
                  <a:srgbClr val="000000"/>
                </a:solidFill>
                <a:latin typeface="Arial" charset="0"/>
                <a:cs typeface="Arial" charset="0"/>
              </a:rPr>
              <a:t>p. 322 </a:t>
            </a:r>
            <a:br>
              <a:rPr lang="en-US" b="1" dirty="0">
                <a:solidFill>
                  <a:srgbClr val="000000"/>
                </a:solidFill>
                <a:latin typeface="Arial" charset="0"/>
                <a:cs typeface="Arial" charset="0"/>
              </a:rPr>
            </a:br>
            <a:r>
              <a:rPr lang="en-US" b="1" dirty="0">
                <a:solidFill>
                  <a:srgbClr val="000000"/>
                </a:solidFill>
                <a:latin typeface="Arial" charset="0"/>
                <a:cs typeface="Arial" charset="0"/>
              </a:rPr>
              <a:t>Point B</a:t>
            </a:r>
          </a:p>
        </p:txBody>
      </p:sp>
    </p:spTree>
    <p:extLst>
      <p:ext uri="{BB962C8B-B14F-4D97-AF65-F5344CB8AC3E}">
        <p14:creationId xmlns:p14="http://schemas.microsoft.com/office/powerpoint/2010/main" val="2482724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11375" y="1215839"/>
            <a:ext cx="4750955" cy="4434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8915" name="Rectangle 3"/>
          <p:cNvSpPr>
            <a:spLocks noChangeArrowheads="1"/>
          </p:cNvSpPr>
          <p:nvPr/>
        </p:nvSpPr>
        <p:spPr bwMode="auto">
          <a:xfrm>
            <a:off x="154421" y="6555442"/>
            <a:ext cx="1321955"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82" tIns="40940" rIns="81882" bIns="40940" anchor="ctr"/>
          <a:lstStyle/>
          <a:p>
            <a:endParaRPr lang="en-US">
              <a:solidFill>
                <a:srgbClr val="000000"/>
              </a:solidFill>
            </a:endParaRPr>
          </a:p>
        </p:txBody>
      </p:sp>
      <p:sp>
        <p:nvSpPr>
          <p:cNvPr id="38916" name="Rectangle 4"/>
          <p:cNvSpPr>
            <a:spLocks noChangeArrowheads="1"/>
          </p:cNvSpPr>
          <p:nvPr/>
        </p:nvSpPr>
        <p:spPr bwMode="auto">
          <a:xfrm>
            <a:off x="1151659" y="754997"/>
            <a:ext cx="680171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8917" name="AutoShape 5"/>
          <p:cNvSpPr>
            <a:spLocks noChangeArrowheads="1"/>
          </p:cNvSpPr>
          <p:nvPr/>
        </p:nvSpPr>
        <p:spPr bwMode="auto">
          <a:xfrm>
            <a:off x="4726421" y="889468"/>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8" name="AutoShape 6"/>
          <p:cNvSpPr>
            <a:spLocks noChangeArrowheads="1"/>
          </p:cNvSpPr>
          <p:nvPr/>
        </p:nvSpPr>
        <p:spPr bwMode="auto">
          <a:xfrm>
            <a:off x="1339273" y="3564872"/>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9" name="AutoShape 7"/>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20" name="AutoShape 8"/>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0729" name="Rectangle 9"/>
          <p:cNvSpPr>
            <a:spLocks noChangeArrowheads="1"/>
          </p:cNvSpPr>
          <p:nvPr/>
        </p:nvSpPr>
        <p:spPr bwMode="auto">
          <a:xfrm>
            <a:off x="1443182" y="1755122"/>
            <a:ext cx="2843068"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5CF5F0"/>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5CF5F0"/>
                </a:solidFill>
                <a:latin typeface="Kosher-Normal" charset="0"/>
              </a:rPr>
              <a:t>MATTHEW</a:t>
            </a:r>
          </a:p>
        </p:txBody>
      </p:sp>
      <p:sp>
        <p:nvSpPr>
          <p:cNvPr id="30730" name="Rectangle 10"/>
          <p:cNvSpPr>
            <a:spLocks noChangeArrowheads="1"/>
          </p:cNvSpPr>
          <p:nvPr/>
        </p:nvSpPr>
        <p:spPr bwMode="auto">
          <a:xfrm>
            <a:off x="5271944" y="1750919"/>
            <a:ext cx="2036329"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F65B7D"/>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F65B7D"/>
                </a:solidFill>
                <a:latin typeface="Kosher-Normal" charset="0"/>
              </a:rPr>
              <a:t>MARK</a:t>
            </a:r>
          </a:p>
        </p:txBody>
      </p:sp>
      <p:sp>
        <p:nvSpPr>
          <p:cNvPr id="30731" name="Rectangle 11"/>
          <p:cNvSpPr>
            <a:spLocks noChangeArrowheads="1"/>
          </p:cNvSpPr>
          <p:nvPr/>
        </p:nvSpPr>
        <p:spPr bwMode="auto">
          <a:xfrm>
            <a:off x="1793876" y="4468346"/>
            <a:ext cx="2300432"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76F774"/>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76F774"/>
                </a:solidFill>
                <a:latin typeface="Kosher-Normal" charset="0"/>
              </a:rPr>
              <a:t>LUKE</a:t>
            </a:r>
          </a:p>
        </p:txBody>
      </p:sp>
      <p:sp>
        <p:nvSpPr>
          <p:cNvPr id="30732" name="Rectangle 12"/>
          <p:cNvSpPr>
            <a:spLocks noChangeArrowheads="1"/>
          </p:cNvSpPr>
          <p:nvPr/>
        </p:nvSpPr>
        <p:spPr bwMode="auto">
          <a:xfrm>
            <a:off x="5443682" y="4473949"/>
            <a:ext cx="1668318"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spAutoFit/>
          </a:bodyPr>
          <a:lstStyle/>
          <a:p>
            <a:pPr algn="ctr">
              <a:spcBef>
                <a:spcPts val="2468"/>
              </a:spcBef>
              <a:buClr>
                <a:srgbClr val="FFFFFF"/>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FFFFFF"/>
                </a:solidFill>
                <a:latin typeface="Kosher-Normal" charset="0"/>
              </a:rPr>
              <a:t>JOHN</a:t>
            </a:r>
          </a:p>
        </p:txBody>
      </p:sp>
      <p:sp>
        <p:nvSpPr>
          <p:cNvPr id="38925" name="Text Box 13"/>
          <p:cNvSpPr txBox="1">
            <a:spLocks noChangeArrowheads="1"/>
          </p:cNvSpPr>
          <p:nvPr/>
        </p:nvSpPr>
        <p:spPr bwMode="auto">
          <a:xfrm>
            <a:off x="8781201" y="4087"/>
            <a:ext cx="162758" cy="36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2"/>
              </a:spcBef>
              <a:buClr>
                <a:srgbClr val="FFFFFF"/>
              </a:buClr>
            </a:pPr>
            <a:r>
              <a:rPr lang="en-GB" sz="1800">
                <a:solidFill>
                  <a:srgbClr val="FFFFFF"/>
                </a:solidFill>
                <a:latin typeface="Comic Sans MS" charset="0"/>
              </a:rPr>
              <a:t> </a:t>
            </a:r>
          </a:p>
        </p:txBody>
      </p:sp>
      <p:sp>
        <p:nvSpPr>
          <p:cNvPr id="38926" name="Text Box 14"/>
          <p:cNvSpPr txBox="1">
            <a:spLocks noChangeArrowheads="1"/>
          </p:cNvSpPr>
          <p:nvPr/>
        </p:nvSpPr>
        <p:spPr bwMode="auto">
          <a:xfrm>
            <a:off x="8019762" y="6538633"/>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82" tIns="40940" rIns="81882" bIns="40940"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8927" name="Text Box 15"/>
          <p:cNvSpPr txBox="1">
            <a:spLocks noChangeArrowheads="1"/>
          </p:cNvSpPr>
          <p:nvPr/>
        </p:nvSpPr>
        <p:spPr bwMode="auto">
          <a:xfrm>
            <a:off x="8359342" y="6539830"/>
            <a:ext cx="303647" cy="22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561"/>
              </a:spcBef>
              <a:buClr>
                <a:srgbClr val="FFFFFF"/>
              </a:buClr>
            </a:pPr>
            <a:r>
              <a:rPr lang="en-GB" sz="900" b="1">
                <a:solidFill>
                  <a:srgbClr val="FFFFFF"/>
                </a:solidFill>
                <a:latin typeface="Comic Sans MS" charset="0"/>
              </a:rPr>
              <a:t>28</a:t>
            </a:r>
          </a:p>
        </p:txBody>
      </p:sp>
      <p:sp>
        <p:nvSpPr>
          <p:cNvPr id="38928" name="Text Box 16"/>
          <p:cNvSpPr txBox="1">
            <a:spLocks noChangeArrowheads="1"/>
          </p:cNvSpPr>
          <p:nvPr/>
        </p:nvSpPr>
        <p:spPr bwMode="auto">
          <a:xfrm>
            <a:off x="8715587" y="6482449"/>
            <a:ext cx="272338" cy="300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897"/>
              </a:spcBef>
              <a:buClr>
                <a:srgbClr val="FFFFFF"/>
              </a:buClr>
            </a:pPr>
            <a:r>
              <a:rPr lang="en-GB" sz="1400" b="1">
                <a:solidFill>
                  <a:srgbClr val="FFFFFF"/>
                </a:solidFill>
                <a:latin typeface="Comic Sans MS" charset="0"/>
              </a:rPr>
              <a:t>9</a:t>
            </a:r>
          </a:p>
        </p:txBody>
      </p:sp>
      <p:grpSp>
        <p:nvGrpSpPr>
          <p:cNvPr id="2" name="Group 17"/>
          <p:cNvGrpSpPr>
            <a:grpSpLocks/>
          </p:cNvGrpSpPr>
          <p:nvPr/>
        </p:nvGrpSpPr>
        <p:grpSpPr bwMode="auto">
          <a:xfrm>
            <a:off x="1109808" y="833438"/>
            <a:ext cx="6842125" cy="5319993"/>
            <a:chOff x="769" y="595"/>
            <a:chExt cx="4741" cy="3798"/>
          </a:xfrm>
        </p:grpSpPr>
        <p:sp>
          <p:nvSpPr>
            <p:cNvPr id="38940"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endParaRPr>
            </a:p>
          </p:txBody>
        </p:sp>
        <p:pic>
          <p:nvPicPr>
            <p:cNvPr id="38941"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138671" y="642938"/>
            <a:ext cx="6728114" cy="5572125"/>
          </a:xfrm>
          <a:prstGeom prst="rect">
            <a:avLst/>
          </a:prstGeom>
          <a:solidFill>
            <a:srgbClr val="000718">
              <a:alpha val="81175"/>
            </a:srgbClr>
          </a:soli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0743" name="Text Box 23"/>
          <p:cNvSpPr txBox="1">
            <a:spLocks noChangeArrowheads="1"/>
          </p:cNvSpPr>
          <p:nvPr/>
        </p:nvSpPr>
        <p:spPr bwMode="auto">
          <a:xfrm>
            <a:off x="1135785" y="1840922"/>
            <a:ext cx="6922943"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13</a:t>
            </a:r>
            <a:r>
              <a:rPr lang="en-GB" sz="2000" b="1" dirty="0">
                <a:solidFill>
                  <a:srgbClr val="FFFFFF"/>
                </a:solidFill>
                <a:latin typeface="Arial"/>
                <a:cs typeface="Arial"/>
              </a:rPr>
              <a:t>and among the lamp stands was someone "like a son of man,</a:t>
            </a:r>
            <a:r>
              <a:rPr lang="en-GB" altLang="ja-JP" sz="2000" b="1" dirty="0">
                <a:solidFill>
                  <a:srgbClr val="FFFFFF"/>
                </a:solidFill>
                <a:latin typeface="Arial"/>
                <a:cs typeface="Arial"/>
              </a:rPr>
              <a:t>" dressed in a robe reaching down to his feet and with a golden sash around his chest. </a:t>
            </a:r>
            <a:endParaRPr lang="en-GB" sz="2000" b="1" dirty="0">
              <a:solidFill>
                <a:srgbClr val="FFFFFF"/>
              </a:solidFill>
              <a:latin typeface="Arial"/>
              <a:cs typeface="Arial"/>
            </a:endParaRPr>
          </a:p>
        </p:txBody>
      </p:sp>
      <p:sp>
        <p:nvSpPr>
          <p:cNvPr id="30744" name="Text Box 24"/>
          <p:cNvSpPr txBox="1">
            <a:spLocks noChangeArrowheads="1"/>
          </p:cNvSpPr>
          <p:nvPr/>
        </p:nvSpPr>
        <p:spPr bwMode="auto">
          <a:xfrm>
            <a:off x="1153103" y="2456040"/>
            <a:ext cx="7094682"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14</a:t>
            </a:r>
            <a:r>
              <a:rPr lang="en-GB" sz="2000" b="1" dirty="0">
                <a:solidFill>
                  <a:srgbClr val="FFFFFF"/>
                </a:solidFill>
                <a:latin typeface="Arial"/>
                <a:cs typeface="Arial"/>
              </a:rPr>
              <a:t>His head and hair were white like wool, as white as snow, and his eyes were like blazing fire. </a:t>
            </a:r>
          </a:p>
        </p:txBody>
      </p:sp>
      <p:sp>
        <p:nvSpPr>
          <p:cNvPr id="30745" name="Text Box 25"/>
          <p:cNvSpPr txBox="1">
            <a:spLocks noChangeArrowheads="1"/>
          </p:cNvSpPr>
          <p:nvPr/>
        </p:nvSpPr>
        <p:spPr bwMode="auto">
          <a:xfrm>
            <a:off x="1151660" y="3050578"/>
            <a:ext cx="6879648"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15</a:t>
            </a:r>
            <a:r>
              <a:rPr lang="en-GB" sz="2000" b="1" dirty="0">
                <a:solidFill>
                  <a:srgbClr val="FFFFFF"/>
                </a:solidFill>
                <a:latin typeface="Arial"/>
                <a:cs typeface="Arial"/>
              </a:rPr>
              <a:t>His feet were like bronze glowing in a furnace, and his voice was like the sound of rushing waters. </a:t>
            </a:r>
          </a:p>
        </p:txBody>
      </p:sp>
      <p:sp>
        <p:nvSpPr>
          <p:cNvPr id="30746" name="Text Box 26"/>
          <p:cNvSpPr txBox="1">
            <a:spLocks noChangeArrowheads="1"/>
          </p:cNvSpPr>
          <p:nvPr/>
        </p:nvSpPr>
        <p:spPr bwMode="auto">
          <a:xfrm>
            <a:off x="1154546" y="5164509"/>
            <a:ext cx="6982114"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18</a:t>
            </a:r>
            <a:r>
              <a:rPr lang="en-GB" sz="2000" b="1" dirty="0">
                <a:solidFill>
                  <a:srgbClr val="FFFFFF"/>
                </a:solidFill>
                <a:latin typeface="Arial"/>
                <a:cs typeface="Arial"/>
              </a:rPr>
              <a:t>I am the Living One; I was dead, and behold I am alive for ever and ever!  And I hold the keys of death and Hades.</a:t>
            </a:r>
            <a:r>
              <a:rPr lang="en-GB" altLang="ja-JP" sz="2000" b="1" dirty="0">
                <a:solidFill>
                  <a:srgbClr val="FFFFFF"/>
                </a:solidFill>
                <a:latin typeface="Arial"/>
                <a:cs typeface="Arial"/>
              </a:rPr>
              <a:t>"</a:t>
            </a:r>
            <a:endParaRPr lang="en-GB" sz="2000" b="1" dirty="0">
              <a:solidFill>
                <a:srgbClr val="FFFFFF"/>
              </a:solidFill>
              <a:latin typeface="Arial"/>
              <a:cs typeface="Arial"/>
            </a:endParaRPr>
          </a:p>
        </p:txBody>
      </p:sp>
      <p:sp>
        <p:nvSpPr>
          <p:cNvPr id="30747" name="Text Box 27"/>
          <p:cNvSpPr txBox="1">
            <a:spLocks noChangeArrowheads="1"/>
          </p:cNvSpPr>
          <p:nvPr/>
        </p:nvSpPr>
        <p:spPr bwMode="auto">
          <a:xfrm>
            <a:off x="1153103" y="4567876"/>
            <a:ext cx="6853670"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buClr>
                <a:srgbClr val="FFFFFF"/>
              </a:buClr>
            </a:pPr>
            <a:r>
              <a:rPr lang="en-GB" sz="2000" b="1" baseline="40000" dirty="0">
                <a:solidFill>
                  <a:srgbClr val="FFFFFF"/>
                </a:solidFill>
                <a:latin typeface="Arial"/>
                <a:cs typeface="Arial"/>
              </a:rPr>
              <a:t>17</a:t>
            </a:r>
            <a:r>
              <a:rPr lang="en-GB" sz="2000" b="1" dirty="0">
                <a:solidFill>
                  <a:srgbClr val="FFFFFF"/>
                </a:solidFill>
                <a:latin typeface="Arial"/>
                <a:cs typeface="Arial"/>
              </a:rPr>
              <a:t>When I saw him, I fell at his feet as though dead. Then he placed his right hand on me and said: "Do not be afraid. I am the First and the Last. </a:t>
            </a:r>
          </a:p>
        </p:txBody>
      </p:sp>
      <p:sp>
        <p:nvSpPr>
          <p:cNvPr id="30748" name="Text Box 28"/>
          <p:cNvSpPr txBox="1">
            <a:spLocks noChangeArrowheads="1"/>
          </p:cNvSpPr>
          <p:nvPr/>
        </p:nvSpPr>
        <p:spPr bwMode="auto">
          <a:xfrm>
            <a:off x="1128569" y="3651267"/>
            <a:ext cx="7240217" cy="12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                           16</a:t>
            </a:r>
            <a:r>
              <a:rPr lang="en-GB" sz="2000" b="1" dirty="0">
                <a:solidFill>
                  <a:srgbClr val="FFFFFF"/>
                </a:solidFill>
                <a:latin typeface="Arial"/>
                <a:cs typeface="Arial"/>
              </a:rPr>
              <a:t>In his right hand he held seven stars, and out of his mouth came a sharp double-edged sword. His face was like the sun shining in all its brilliance. </a:t>
            </a:r>
          </a:p>
          <a:p>
            <a:pPr>
              <a:buClr>
                <a:srgbClr val="FFFFFF"/>
              </a:buClr>
            </a:pPr>
            <a:r>
              <a:rPr lang="en-GB" sz="2000" b="1" baseline="40000" dirty="0">
                <a:solidFill>
                  <a:srgbClr val="FFFFFF"/>
                </a:solidFill>
                <a:latin typeface="Arial"/>
                <a:cs typeface="Arial"/>
              </a:rPr>
              <a:t>  </a:t>
            </a:r>
          </a:p>
        </p:txBody>
      </p:sp>
      <p:sp>
        <p:nvSpPr>
          <p:cNvPr id="30749" name="Text Box 29"/>
          <p:cNvSpPr txBox="1">
            <a:spLocks noChangeArrowheads="1"/>
          </p:cNvSpPr>
          <p:nvPr/>
        </p:nvSpPr>
        <p:spPr bwMode="auto">
          <a:xfrm>
            <a:off x="1151660" y="818029"/>
            <a:ext cx="7051386" cy="111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dirty="0">
                <a:solidFill>
                  <a:srgbClr val="FFFFFF"/>
                </a:solidFill>
                <a:latin typeface="Arial"/>
                <a:cs typeface="Arial"/>
              </a:rPr>
              <a:t>                   </a:t>
            </a:r>
            <a:r>
              <a:rPr lang="en-GB" sz="2700" b="1" dirty="0">
                <a:solidFill>
                  <a:srgbClr val="FFFFFF"/>
                </a:solidFill>
                <a:latin typeface="Arial"/>
                <a:cs typeface="Arial"/>
              </a:rPr>
              <a:t>Revelation 1:12-18 (NIV)</a:t>
            </a:r>
            <a:r>
              <a:rPr lang="en-GB" sz="2000" b="1" dirty="0">
                <a:solidFill>
                  <a:srgbClr val="FFFFFF"/>
                </a:solidFill>
                <a:latin typeface="Arial"/>
                <a:cs typeface="Arial"/>
              </a:rPr>
              <a:t> </a:t>
            </a:r>
            <a:br>
              <a:rPr lang="en-GB" sz="2000" b="1" dirty="0">
                <a:solidFill>
                  <a:srgbClr val="FFFFFF"/>
                </a:solidFill>
                <a:latin typeface="Arial"/>
                <a:cs typeface="Arial"/>
              </a:rPr>
            </a:br>
            <a:r>
              <a:rPr lang="en-GB" sz="2000" b="1" baseline="40000" dirty="0">
                <a:solidFill>
                  <a:srgbClr val="FFFFFF"/>
                </a:solidFill>
                <a:latin typeface="Arial"/>
                <a:cs typeface="Arial"/>
              </a:rPr>
              <a:t>12</a:t>
            </a:r>
            <a:r>
              <a:rPr lang="en-GB" sz="2000" b="1" dirty="0">
                <a:solidFill>
                  <a:srgbClr val="FFFFFF"/>
                </a:solidFill>
                <a:latin typeface="Arial"/>
                <a:cs typeface="Arial"/>
              </a:rPr>
              <a:t>I turned around to see the voice that was speaking to me. And when I turned I saw seven golden lamp stands, </a:t>
            </a:r>
          </a:p>
        </p:txBody>
      </p:sp>
      <p:sp>
        <p:nvSpPr>
          <p:cNvPr id="30750" name="Text Box 30"/>
          <p:cNvSpPr txBox="1">
            <a:spLocks noChangeArrowheads="1"/>
          </p:cNvSpPr>
          <p:nvPr/>
        </p:nvSpPr>
        <p:spPr bwMode="auto">
          <a:xfrm>
            <a:off x="945284" y="1828120"/>
            <a:ext cx="7562273" cy="414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029"/>
              </a:spcBef>
              <a:buClr>
                <a:srgbClr val="FC0128"/>
              </a:buClr>
            </a:pPr>
            <a:r>
              <a:rPr lang="en-GB" sz="6600" b="1" dirty="0">
                <a:solidFill>
                  <a:srgbClr val="FC0128"/>
                </a:solidFill>
                <a:effectLst>
                  <a:glow rad="165100">
                    <a:schemeClr val="bg1"/>
                  </a:glow>
                </a:effectLst>
                <a:latin typeface="Kosher-Normal" charset="0"/>
              </a:rPr>
              <a:t>THE REVELATION OF JESUS CHRIST</a:t>
            </a:r>
            <a:br>
              <a:rPr lang="en-GB" sz="6600" b="1" dirty="0">
                <a:solidFill>
                  <a:srgbClr val="FC0128"/>
                </a:solidFill>
                <a:effectLst>
                  <a:glow rad="165100">
                    <a:schemeClr val="bg1"/>
                  </a:glow>
                </a:effectLst>
                <a:latin typeface="Kosher-Normal" charset="0"/>
              </a:rPr>
            </a:br>
            <a:r>
              <a:rPr lang="en-GB" sz="6600" b="1" dirty="0">
                <a:solidFill>
                  <a:srgbClr val="FC0128"/>
                </a:solidFill>
                <a:effectLst>
                  <a:glow rad="165100">
                    <a:schemeClr val="bg1"/>
                  </a:glow>
                </a:effectLst>
                <a:latin typeface="Kosher-Normal" charset="0"/>
              </a:rPr>
              <a:t>TO </a:t>
            </a:r>
            <a:br>
              <a:rPr lang="en-GB" sz="6600" b="1" dirty="0">
                <a:solidFill>
                  <a:srgbClr val="FC0128"/>
                </a:solidFill>
                <a:effectLst>
                  <a:glow rad="165100">
                    <a:schemeClr val="bg1"/>
                  </a:glow>
                </a:effectLst>
                <a:latin typeface="Kosher-Normal" charset="0"/>
              </a:rPr>
            </a:br>
            <a:r>
              <a:rPr lang="en-GB" sz="6600" b="1" dirty="0">
                <a:solidFill>
                  <a:srgbClr val="FC0128"/>
                </a:solidFill>
                <a:effectLst>
                  <a:glow rad="165100">
                    <a:schemeClr val="bg1"/>
                  </a:glow>
                </a:effectLst>
                <a:latin typeface="Kosher-Normal" charset="0"/>
              </a:rPr>
              <a:t>JOHN THE APOSTLE</a:t>
            </a:r>
          </a:p>
        </p:txBody>
      </p:sp>
      <p:sp>
        <p:nvSpPr>
          <p:cNvPr id="38939" name="Rectangle 32"/>
          <p:cNvSpPr>
            <a:spLocks noGrp="1" noChangeArrowheads="1"/>
          </p:cNvSpPr>
          <p:nvPr>
            <p:ph type="title" idx="4294967295"/>
          </p:nvPr>
        </p:nvSpPr>
        <p:spPr bwMode="auto">
          <a:xfrm>
            <a:off x="692728" y="403412"/>
            <a:ext cx="7758545" cy="5378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882" tIns="40940" rIns="81882" bIns="40940"/>
          <a:lstStyle/>
          <a:p>
            <a:r>
              <a:rPr lang="en-GB" sz="2900" b="1">
                <a:solidFill>
                  <a:srgbClr val="5CF5F0"/>
                </a:solidFill>
                <a:latin typeface="Comic Sans MS" charset="0"/>
              </a:rPr>
              <a:t>NOW…TO COMPLETE THE PORTRAIT…</a:t>
            </a:r>
            <a:endParaRPr lang="en-US">
              <a:latin typeface="Times New Roman" charset="0"/>
            </a:endParaRPr>
          </a:p>
        </p:txBody>
      </p:sp>
      <p:sp>
        <p:nvSpPr>
          <p:cNvPr id="31"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343</a:t>
            </a:r>
          </a:p>
        </p:txBody>
      </p:sp>
    </p:spTree>
    <p:extLst>
      <p:ext uri="{BB962C8B-B14F-4D97-AF65-F5344CB8AC3E}">
        <p14:creationId xmlns:p14="http://schemas.microsoft.com/office/powerpoint/2010/main" val="577506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724525" y="609600"/>
            <a:ext cx="3419475" cy="5489340"/>
          </a:xfrm>
        </p:spPr>
        <p:txBody>
          <a:bodyPr/>
          <a:lstStyle/>
          <a:p>
            <a:r>
              <a:rPr lang="en-US" b="1" dirty="0">
                <a:latin typeface="Arial" charset="0"/>
                <a:ea typeface="ＭＳ Ｐゴシック" charset="0"/>
              </a:rPr>
              <a:t>Christ Among the Lamp Stands</a:t>
            </a:r>
            <a:br>
              <a:rPr lang="en-US" b="1" dirty="0">
                <a:latin typeface="Arial" charset="0"/>
                <a:ea typeface="ＭＳ Ｐゴシック" charset="0"/>
              </a:rPr>
            </a:br>
            <a:r>
              <a:rPr lang="en-US" b="1" dirty="0">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26086"/>
            <a:ext cx="5845273" cy="778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7698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652981" y="609600"/>
            <a:ext cx="3128834" cy="4835525"/>
          </a:xfrm>
        </p:spPr>
        <p:txBody>
          <a:bodyPr/>
          <a:lstStyle/>
          <a:p>
            <a:r>
              <a:rPr lang="en-US" sz="4800" b="1" dirty="0">
                <a:latin typeface="Arial" charset="0"/>
                <a:ea typeface="ＭＳ Ｐゴシック" charset="0"/>
              </a:rPr>
              <a:t>"…voice of many waters" </a:t>
            </a:r>
            <a:br>
              <a:rPr lang="en-US" sz="4800" b="1" dirty="0">
                <a:latin typeface="Arial" charset="0"/>
                <a:ea typeface="ＭＳ Ｐゴシック" charset="0"/>
              </a:rPr>
            </a:br>
            <a:r>
              <a:rPr lang="en-US" sz="4800" b="1" dirty="0">
                <a:latin typeface="Arial" charset="0"/>
                <a:ea typeface="ＭＳ Ｐゴシック" charset="0"/>
              </a:rPr>
              <a:t>(1:15)</a:t>
            </a: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Tree>
    <p:extLst>
      <p:ext uri="{BB962C8B-B14F-4D97-AF65-F5344CB8AC3E}">
        <p14:creationId xmlns:p14="http://schemas.microsoft.com/office/powerpoint/2010/main" val="65810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5652981" y="609600"/>
            <a:ext cx="3128834" cy="4835525"/>
          </a:xfrm>
        </p:spPr>
        <p:txBody>
          <a:bodyPr/>
          <a:lstStyle/>
          <a:p>
            <a:r>
              <a:rPr lang="en-US" sz="4800" b="1" dirty="0">
                <a:effectLst>
                  <a:glow rad="215900">
                    <a:schemeClr val="tx1"/>
                  </a:glow>
                </a:effectLst>
                <a:latin typeface="Arial" charset="0"/>
                <a:ea typeface="ＭＳ Ｐゴシック" charset="0"/>
              </a:rPr>
              <a:t>"…sword from his mouth"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(1:16)</a:t>
            </a:r>
          </a:p>
        </p:txBody>
      </p:sp>
    </p:spTree>
    <p:extLst>
      <p:ext uri="{BB962C8B-B14F-4D97-AF65-F5344CB8AC3E}">
        <p14:creationId xmlns:p14="http://schemas.microsoft.com/office/powerpoint/2010/main" val="1481760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en-US" sz="3200" dirty="0">
                <a:latin typeface="Arial" charset="0"/>
                <a:ea typeface="ＭＳ Ｐゴシック" charset="0"/>
              </a:rPr>
              <a:t>OT Parallels to Jesus in Rev. 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graphicFrame>
        <p:nvGraphicFramePr>
          <p:cNvPr id="2" name="Table 1"/>
          <p:cNvGraphicFramePr>
            <a:graphicFrameLocks noGrp="1"/>
          </p:cNvGraphicFramePr>
          <p:nvPr>
            <p:extLst>
              <p:ext uri="{D42A27DB-BD31-4B8C-83A1-F6EECF244321}">
                <p14:modId xmlns:p14="http://schemas.microsoft.com/office/powerpoint/2010/main" val="1901661962"/>
              </p:ext>
            </p:extLst>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49936">
                <a:tc>
                  <a:txBody>
                    <a:bodyPr/>
                    <a:lstStyle/>
                    <a:p>
                      <a:pPr algn="ctr"/>
                      <a:r>
                        <a:rPr lang="en-US" b="1" dirty="0">
                          <a:solidFill>
                            <a:schemeClr val="bg1"/>
                          </a:solidFill>
                          <a:latin typeface="Arial"/>
                          <a:cs typeface="Arial"/>
                        </a:rPr>
                        <a:t>Rev. 1:12-16</a:t>
                      </a:r>
                    </a:p>
                  </a:txBody>
                  <a:tcPr anchor="ctr">
                    <a:solidFill>
                      <a:srgbClr val="660066"/>
                    </a:solidFill>
                  </a:tcPr>
                </a:tc>
                <a:tc>
                  <a:txBody>
                    <a:bodyPr/>
                    <a:lstStyle/>
                    <a:p>
                      <a:pPr algn="ctr"/>
                      <a:r>
                        <a:rPr lang="hu-HU" b="1" dirty="0">
                          <a:solidFill>
                            <a:schemeClr val="bg1"/>
                          </a:solidFill>
                          <a:latin typeface="Arial"/>
                          <a:cs typeface="Arial"/>
                        </a:rPr>
                        <a:t>Ezek. 1:24-28</a:t>
                      </a:r>
                    </a:p>
                  </a:txBody>
                  <a:tcPr anchor="ctr">
                    <a:solidFill>
                      <a:srgbClr val="660066"/>
                    </a:solidFill>
                  </a:tcPr>
                </a:tc>
                <a:tc>
                  <a:txBody>
                    <a:bodyPr/>
                    <a:lstStyle/>
                    <a:p>
                      <a:pPr algn="ctr"/>
                      <a:r>
                        <a:rPr lang="en-US" b="1">
                          <a:solidFill>
                            <a:schemeClr val="bg1"/>
                          </a:solidFill>
                          <a:latin typeface="Arial"/>
                          <a:cs typeface="Arial"/>
                        </a:rPr>
                        <a:t>Dan. 10:5-6</a:t>
                      </a:r>
                    </a:p>
                  </a:txBody>
                  <a:tcPr anchor="ctr">
                    <a:solidFill>
                      <a:srgbClr val="660066"/>
                    </a:solidFill>
                  </a:tcPr>
                </a:tc>
                <a:tc>
                  <a:txBody>
                    <a:bodyPr/>
                    <a:lstStyle/>
                    <a:p>
                      <a:pPr algn="ctr"/>
                      <a:r>
                        <a:rPr lang="en-US" b="1">
                          <a:solidFill>
                            <a:schemeClr val="bg1"/>
                          </a:solidFill>
                          <a:latin typeface="Arial"/>
                          <a:cs typeface="Arial"/>
                        </a:rPr>
                        <a:t>Dan. 7:9-10</a:t>
                      </a:r>
                    </a:p>
                  </a:txBody>
                  <a:tcPr anchor="ctr">
                    <a:solidFill>
                      <a:srgbClr val="660066"/>
                    </a:solidFill>
                  </a:tcPr>
                </a:tc>
                <a:tc>
                  <a:txBody>
                    <a:bodyPr/>
                    <a:lstStyle/>
                    <a:p>
                      <a:pPr algn="ctr"/>
                      <a:r>
                        <a:rPr lang="en-US" b="1" dirty="0">
                          <a:solidFill>
                            <a:schemeClr val="bg1"/>
                          </a:solidFill>
                          <a:latin typeface="Arial"/>
                          <a:cs typeface="Arial"/>
                        </a:rPr>
                        <a:t>Dan. 7:13-14</a:t>
                      </a:r>
                    </a:p>
                  </a:txBody>
                  <a:tcPr anchor="ctr">
                    <a:solidFill>
                      <a:srgbClr val="660066"/>
                    </a:solidFill>
                  </a:tcPr>
                </a:tc>
                <a:extLst>
                  <a:ext uri="{0D108BD9-81ED-4DB2-BD59-A6C34878D82A}">
                    <a16:rowId xmlns:a16="http://schemas.microsoft.com/office/drawing/2014/main" val="10000"/>
                  </a:ext>
                </a:extLst>
              </a:tr>
              <a:tr h="612389">
                <a:tc>
                  <a:txBody>
                    <a:bodyPr/>
                    <a:lstStyle/>
                    <a:p>
                      <a:pPr algn="ctr"/>
                      <a:r>
                        <a:rPr lang="en-US" b="1" dirty="0">
                          <a:solidFill>
                            <a:schemeClr val="bg1"/>
                          </a:solidFill>
                          <a:latin typeface="Arial"/>
                          <a:cs typeface="Arial"/>
                        </a:rPr>
                        <a:t>son of man</a:t>
                      </a:r>
                    </a:p>
                  </a:txBody>
                  <a:tcPr anchor="ctr">
                    <a:solidFill>
                      <a:schemeClr val="tx1"/>
                    </a:solidFill>
                  </a:tcPr>
                </a:tc>
                <a:tc>
                  <a:txBody>
                    <a:bodyPr/>
                    <a:lstStyle/>
                    <a:p>
                      <a:pPr algn="ctr"/>
                      <a:r>
                        <a:rPr lang="en-US" b="1" dirty="0">
                          <a:solidFill>
                            <a:schemeClr val="bg1"/>
                          </a:solidFill>
                          <a:latin typeface="Arial"/>
                          <a:cs typeface="Arial"/>
                        </a:rPr>
                        <a:t>like that of a man</a:t>
                      </a:r>
                    </a:p>
                  </a:txBody>
                  <a:tcPr anchor="ctr">
                    <a:noFill/>
                  </a:tcPr>
                </a:tc>
                <a:tc>
                  <a:txBody>
                    <a:bodyPr/>
                    <a:lstStyle/>
                    <a:p>
                      <a:pPr algn="ctr"/>
                      <a:r>
                        <a:rPr lang="en-US" b="1" dirty="0">
                          <a:solidFill>
                            <a:schemeClr val="bg1"/>
                          </a:solidFill>
                          <a:latin typeface="Arial"/>
                          <a:cs typeface="Arial"/>
                        </a:rPr>
                        <a:t>a man</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son of man</a:t>
                      </a:r>
                    </a:p>
                  </a:txBody>
                  <a:tcPr anchor="ctr">
                    <a:noFill/>
                  </a:tcPr>
                </a:tc>
                <a:extLst>
                  <a:ext uri="{0D108BD9-81ED-4DB2-BD59-A6C34878D82A}">
                    <a16:rowId xmlns:a16="http://schemas.microsoft.com/office/drawing/2014/main" val="10001"/>
                  </a:ext>
                </a:extLst>
              </a:tr>
              <a:tr h="612389">
                <a:tc>
                  <a:txBody>
                    <a:bodyPr/>
                    <a:lstStyle/>
                    <a:p>
                      <a:pPr algn="ctr"/>
                      <a:r>
                        <a:rPr lang="en-US" b="1" dirty="0">
                          <a:solidFill>
                            <a:schemeClr val="bg1"/>
                          </a:solidFill>
                          <a:latin typeface="Arial"/>
                          <a:cs typeface="Arial"/>
                        </a:rPr>
                        <a:t>robe</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linen robe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2"/>
                  </a:ext>
                </a:extLst>
              </a:tr>
              <a:tr h="612389">
                <a:tc>
                  <a:txBody>
                    <a:bodyPr/>
                    <a:lstStyle/>
                    <a:p>
                      <a:pPr algn="ctr"/>
                      <a:r>
                        <a:rPr lang="en-US" b="1">
                          <a:solidFill>
                            <a:schemeClr val="bg1"/>
                          </a:solidFill>
                          <a:latin typeface="Arial"/>
                          <a:cs typeface="Arial"/>
                        </a:rPr>
                        <a:t>gold sash</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gold sash</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3"/>
                  </a:ext>
                </a:extLst>
              </a:tr>
              <a:tr h="612389">
                <a:tc>
                  <a:txBody>
                    <a:bodyPr/>
                    <a:lstStyle/>
                    <a:p>
                      <a:pPr algn="ctr"/>
                      <a:r>
                        <a:rPr lang="en-US" b="1">
                          <a:solidFill>
                            <a:schemeClr val="bg1"/>
                          </a:solidFill>
                          <a:latin typeface="Arial"/>
                          <a:cs typeface="Arial"/>
                        </a:rPr>
                        <a:t>white hair</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white hair</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4"/>
                  </a:ext>
                </a:extLst>
              </a:tr>
              <a:tr h="612389">
                <a:tc>
                  <a:txBody>
                    <a:bodyPr/>
                    <a:lstStyle/>
                    <a:p>
                      <a:pPr algn="ctr"/>
                      <a:r>
                        <a:rPr lang="en-US" b="1">
                          <a:solidFill>
                            <a:schemeClr val="bg1"/>
                          </a:solidFill>
                          <a:latin typeface="Arial"/>
                          <a:cs typeface="Arial"/>
                        </a:rPr>
                        <a:t>eyes like fire</a:t>
                      </a:r>
                    </a:p>
                  </a:txBody>
                  <a:tcPr anchor="ctr">
                    <a:solidFill>
                      <a:schemeClr val="tx1"/>
                    </a:solidFill>
                  </a:tcPr>
                </a:tc>
                <a:tc>
                  <a:txBody>
                    <a:bodyPr/>
                    <a:lstStyle/>
                    <a:p>
                      <a:pPr algn="ctr"/>
                      <a:r>
                        <a:rPr lang="en-US" b="1">
                          <a:solidFill>
                            <a:schemeClr val="bg1"/>
                          </a:solidFill>
                          <a:latin typeface="Arial"/>
                          <a:cs typeface="Arial"/>
                        </a:rPr>
                        <a:t>fire</a:t>
                      </a:r>
                    </a:p>
                  </a:txBody>
                  <a:tcPr anchor="ctr">
                    <a:noFill/>
                  </a:tcPr>
                </a:tc>
                <a:tc>
                  <a:txBody>
                    <a:bodyPr/>
                    <a:lstStyle/>
                    <a:p>
                      <a:pPr algn="ctr"/>
                      <a:r>
                        <a:rPr lang="en-US" b="1">
                          <a:solidFill>
                            <a:schemeClr val="bg1"/>
                          </a:solidFill>
                          <a:latin typeface="Arial"/>
                          <a:cs typeface="Arial"/>
                        </a:rPr>
                        <a:t>eyes like flame</a:t>
                      </a:r>
                    </a:p>
                  </a:txBody>
                  <a:tcPr anchor="ctr">
                    <a:noFill/>
                  </a:tcPr>
                </a:tc>
                <a:tc>
                  <a:txBody>
                    <a:bodyPr/>
                    <a:lstStyle/>
                    <a:p>
                      <a:pPr algn="ctr"/>
                      <a:r>
                        <a:rPr lang="en-US" b="1">
                          <a:solidFill>
                            <a:schemeClr val="bg1"/>
                          </a:solidFill>
                          <a:latin typeface="Arial"/>
                          <a:cs typeface="Arial"/>
                        </a:rPr>
                        <a:t>fire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5"/>
                  </a:ext>
                </a:extLst>
              </a:tr>
              <a:tr h="612389">
                <a:tc>
                  <a:txBody>
                    <a:bodyPr/>
                    <a:lstStyle/>
                    <a:p>
                      <a:pPr algn="ctr"/>
                      <a:r>
                        <a:rPr lang="en-US" b="1">
                          <a:solidFill>
                            <a:schemeClr val="bg1"/>
                          </a:solidFill>
                          <a:latin typeface="Arial"/>
                          <a:cs typeface="Arial"/>
                        </a:rPr>
                        <a:t>feet like bronze</a:t>
                      </a:r>
                    </a:p>
                  </a:txBody>
                  <a:tcPr anchor="ctr">
                    <a:solidFill>
                      <a:schemeClr val="tx1"/>
                    </a:solidFill>
                  </a:tcPr>
                </a:tc>
                <a:tc>
                  <a:txBody>
                    <a:bodyPr/>
                    <a:lstStyle/>
                    <a:p>
                      <a:pPr algn="ctr"/>
                      <a:r>
                        <a:rPr lang="en-US" b="1">
                          <a:solidFill>
                            <a:schemeClr val="bg1"/>
                          </a:solidFill>
                          <a:latin typeface="Arial"/>
                          <a:cs typeface="Arial"/>
                        </a:rPr>
                        <a:t>glowing metal</a:t>
                      </a:r>
                    </a:p>
                  </a:txBody>
                  <a:tcPr anchor="ctr">
                    <a:noFill/>
                  </a:tcPr>
                </a:tc>
                <a:tc>
                  <a:txBody>
                    <a:bodyPr/>
                    <a:lstStyle/>
                    <a:p>
                      <a:pPr algn="ctr"/>
                      <a:r>
                        <a:rPr lang="en-US" b="1">
                          <a:solidFill>
                            <a:schemeClr val="bg1"/>
                          </a:solidFill>
                          <a:latin typeface="Arial"/>
                          <a:cs typeface="Arial"/>
                        </a:rPr>
                        <a:t>gleaming bronze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6"/>
                  </a:ext>
                </a:extLst>
              </a:tr>
              <a:tr h="702796">
                <a:tc>
                  <a:txBody>
                    <a:bodyPr/>
                    <a:lstStyle/>
                    <a:p>
                      <a:pPr algn="ctr">
                        <a:spcAft>
                          <a:spcPts val="0"/>
                        </a:spcAft>
                      </a:pPr>
                      <a:r>
                        <a:rPr lang="en-US" b="1">
                          <a:solidFill>
                            <a:schemeClr val="bg1"/>
                          </a:solidFill>
                          <a:effectLst/>
                          <a:latin typeface="Arial"/>
                          <a:cs typeface="Arial"/>
                        </a:rPr>
                        <a:t>voice like</a:t>
                      </a:r>
                    </a:p>
                    <a:p>
                      <a:pPr algn="ctr"/>
                      <a:r>
                        <a:rPr lang="en-US" b="1">
                          <a:solidFill>
                            <a:schemeClr val="bg1"/>
                          </a:solidFill>
                          <a:latin typeface="Arial"/>
                          <a:cs typeface="Arial"/>
                        </a:rPr>
                        <a:t>rushing water</a:t>
                      </a:r>
                    </a:p>
                  </a:txBody>
                  <a:tcPr anchor="ctr">
                    <a:solidFill>
                      <a:schemeClr val="tx1"/>
                    </a:solidFill>
                  </a:tcPr>
                </a:tc>
                <a:tc>
                  <a:txBody>
                    <a:bodyPr/>
                    <a:lstStyle/>
                    <a:p>
                      <a:pPr algn="ctr">
                        <a:spcAft>
                          <a:spcPts val="0"/>
                        </a:spcAft>
                      </a:pPr>
                      <a:r>
                        <a:rPr lang="en-US" b="1">
                          <a:solidFill>
                            <a:schemeClr val="bg1"/>
                          </a:solidFill>
                          <a:effectLst/>
                          <a:latin typeface="Arial"/>
                          <a:cs typeface="Arial"/>
                        </a:rPr>
                        <a:t>sound like</a:t>
                      </a:r>
                    </a:p>
                    <a:p>
                      <a:pPr algn="ctr"/>
                      <a:r>
                        <a:rPr lang="en-US" b="1">
                          <a:solidFill>
                            <a:schemeClr val="bg1"/>
                          </a:solidFill>
                          <a:latin typeface="Arial"/>
                          <a:cs typeface="Arial"/>
                        </a:rPr>
                        <a:t>rushing water</a:t>
                      </a:r>
                    </a:p>
                  </a:txBody>
                  <a:tcPr anchor="ctr">
                    <a:noFill/>
                  </a:tcPr>
                </a:tc>
                <a:tc>
                  <a:txBody>
                    <a:bodyPr/>
                    <a:lstStyle/>
                    <a:p>
                      <a:pPr algn="ctr">
                        <a:spcAft>
                          <a:spcPts val="0"/>
                        </a:spcAft>
                      </a:pPr>
                      <a:r>
                        <a:rPr lang="en-US" b="1">
                          <a:solidFill>
                            <a:schemeClr val="bg1"/>
                          </a:solidFill>
                          <a:effectLst/>
                          <a:latin typeface="Arial"/>
                          <a:cs typeface="Arial"/>
                        </a:rPr>
                        <a:t>sound of a</a:t>
                      </a:r>
                    </a:p>
                    <a:p>
                      <a:pPr algn="ctr"/>
                      <a:r>
                        <a:rPr lang="en-US" b="1">
                          <a:solidFill>
                            <a:schemeClr val="bg1"/>
                          </a:solidFill>
                          <a:latin typeface="Arial"/>
                          <a:cs typeface="Arial"/>
                        </a:rPr>
                        <a:t>multitude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7"/>
                  </a:ext>
                </a:extLst>
              </a:tr>
              <a:tr h="612389">
                <a:tc>
                  <a:txBody>
                    <a:bodyPr/>
                    <a:lstStyle/>
                    <a:p>
                      <a:pPr algn="ctr"/>
                      <a:r>
                        <a:rPr lang="en-US" b="1">
                          <a:solidFill>
                            <a:schemeClr val="bg1"/>
                          </a:solidFill>
                          <a:latin typeface="Arial"/>
                          <a:cs typeface="Arial"/>
                        </a:rPr>
                        <a:t>stars in hand</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8"/>
                  </a:ext>
                </a:extLst>
              </a:tr>
              <a:tr h="612389">
                <a:tc>
                  <a:txBody>
                    <a:bodyPr/>
                    <a:lstStyle/>
                    <a:p>
                      <a:pPr algn="ctr"/>
                      <a:r>
                        <a:rPr lang="en-US" b="1" dirty="0">
                          <a:solidFill>
                            <a:schemeClr val="bg1"/>
                          </a:solidFill>
                          <a:latin typeface="Arial"/>
                          <a:cs typeface="Arial"/>
                        </a:rPr>
                        <a:t>face like the sun</a:t>
                      </a:r>
                    </a:p>
                  </a:txBody>
                  <a:tcPr anchor="ctr">
                    <a:solidFill>
                      <a:schemeClr val="tx1"/>
                    </a:solidFill>
                  </a:tcPr>
                </a:tc>
                <a:tc>
                  <a:txBody>
                    <a:bodyPr/>
                    <a:lstStyle/>
                    <a:p>
                      <a:pPr algn="ctr"/>
                      <a:r>
                        <a:rPr lang="en-US" b="1">
                          <a:solidFill>
                            <a:schemeClr val="bg1"/>
                          </a:solidFill>
                          <a:latin typeface="Arial"/>
                          <a:cs typeface="Arial"/>
                        </a:rPr>
                        <a:t>radiance</a:t>
                      </a:r>
                    </a:p>
                  </a:txBody>
                  <a:tcPr anchor="ctr">
                    <a:noFill/>
                  </a:tcPr>
                </a:tc>
                <a:tc>
                  <a:txBody>
                    <a:bodyPr/>
                    <a:lstStyle/>
                    <a:p>
                      <a:pPr algn="ctr"/>
                      <a:r>
                        <a:rPr lang="en-US" b="1" dirty="0">
                          <a:solidFill>
                            <a:schemeClr val="bg1"/>
                          </a:solidFill>
                          <a:latin typeface="Arial"/>
                          <a:cs typeface="Arial"/>
                        </a:rPr>
                        <a:t>like lightning</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val="10009"/>
                  </a:ext>
                </a:extLst>
              </a:tr>
            </a:tbl>
          </a:graphicData>
        </a:graphic>
      </p:graphicFrame>
      <p:sp>
        <p:nvSpPr>
          <p:cNvPr id="7" name="Rectangle 2"/>
          <p:cNvSpPr txBox="1">
            <a:spLocks noChangeArrowheads="1"/>
          </p:cNvSpPr>
          <p:nvPr/>
        </p:nvSpPr>
        <p:spPr bwMode="auto">
          <a:xfrm>
            <a:off x="6454589" y="5724494"/>
            <a:ext cx="2555192" cy="99569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i="1" dirty="0">
                <a:solidFill>
                  <a:srgbClr val="FFFFFF"/>
                </a:solidFill>
                <a:latin typeface="Arial" charset="0"/>
                <a:ea typeface="ＭＳ Ｐゴシック" charset="0"/>
              </a:rPr>
              <a:t>Adapted from Vern </a:t>
            </a:r>
            <a:r>
              <a:rPr lang="en-US" sz="1800" b="1" i="1" dirty="0" err="1">
                <a:solidFill>
                  <a:srgbClr val="FFFFFF"/>
                </a:solidFill>
                <a:latin typeface="Arial" charset="0"/>
                <a:ea typeface="ＭＳ Ｐゴシック" charset="0"/>
              </a:rPr>
              <a:t>Poythress</a:t>
            </a:r>
            <a:r>
              <a:rPr lang="en-US" sz="1800" b="1" i="1" dirty="0">
                <a:solidFill>
                  <a:srgbClr val="FFFFFF"/>
                </a:solidFill>
                <a:latin typeface="Arial" charset="0"/>
                <a:ea typeface="ＭＳ Ｐゴシック" charset="0"/>
              </a:rPr>
              <a:t> at </a:t>
            </a:r>
            <a:r>
              <a:rPr lang="en-US" sz="1800" b="1" i="1" dirty="0" err="1">
                <a:solidFill>
                  <a:srgbClr val="FFFFFF"/>
                </a:solidFill>
                <a:latin typeface="Arial" charset="0"/>
                <a:ea typeface="ＭＳ Ｐゴシック" charset="0"/>
              </a:rPr>
              <a:t>www.frame-poythress.org</a:t>
            </a:r>
            <a:endParaRPr lang="en-US" sz="1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714817174"/>
      </p:ext>
    </p:extLst>
  </p:cSld>
  <p:clrMapOvr>
    <a:overrideClrMapping bg1="lt1" tx1="dk1" bg2="lt2" tx2="dk2" accent1="accent1" accent2="accent2" accent3="accent3" accent4="accent4" accent5="accent5" accent6="accent6" hlink="hlink" folHlink="folHlink"/>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"When I saw him, I fell at his feet as if I were dead. But he laid his right hand on me and said, "Don</a:t>
            </a:r>
            <a:r>
              <a:rPr lang="fr-FR" sz="3200" b="1" dirty="0">
                <a:effectLst>
                  <a:glow rad="190500">
                    <a:schemeClr val="tx1"/>
                  </a:glow>
                </a:effectLst>
                <a:latin typeface="Arial" charset="0"/>
                <a:ea typeface="ＭＳ Ｐゴシック" charset="0"/>
              </a:rPr>
              <a:t>'</a:t>
            </a:r>
            <a:r>
              <a:rPr lang="en-US" sz="3200" b="1" dirty="0">
                <a:effectLst>
                  <a:glow rad="190500">
                    <a:schemeClr val="tx1"/>
                  </a:glow>
                </a:effectLst>
                <a:latin typeface="Arial" charset="0"/>
                <a:ea typeface="ＭＳ Ｐゴシック" charset="0"/>
              </a:rPr>
              <a:t>t be afraid! I am the First and the Last. </a:t>
            </a:r>
            <a:r>
              <a:rPr lang="en-US" sz="3200" b="1" baseline="30000" dirty="0">
                <a:effectLst>
                  <a:glow rad="190500">
                    <a:schemeClr val="tx1"/>
                  </a:glow>
                </a:effectLst>
                <a:latin typeface="Arial" charset="0"/>
                <a:ea typeface="ＭＳ Ｐゴシック" charset="0"/>
              </a:rPr>
              <a:t>18</a:t>
            </a:r>
            <a:r>
              <a:rPr lang="en-US" sz="3200" b="1" dirty="0">
                <a:effectLst>
                  <a:glow rad="190500">
                    <a:schemeClr val="tx1"/>
                  </a:glow>
                </a:effectLst>
                <a:latin typeface="Arial" charset="0"/>
                <a:ea typeface="ＭＳ Ｐゴシック" charset="0"/>
              </a:rPr>
              <a:t>I am the living one. I died, but look—I am alive forever and ever! And I hold the keys of death and the grave" </a:t>
            </a:r>
            <a:br>
              <a:rPr lang="en-US" sz="3200" b="1" dirty="0">
                <a:effectLst>
                  <a:glow rad="190500">
                    <a:schemeClr val="tx1"/>
                  </a:glow>
                </a:effectLst>
                <a:latin typeface="Arial" charset="0"/>
                <a:ea typeface="ＭＳ Ｐゴシック" charset="0"/>
              </a:rPr>
            </a:br>
            <a:r>
              <a:rPr lang="en-US" sz="3200" b="1" dirty="0">
                <a:effectLst>
                  <a:glow rad="190500">
                    <a:schemeClr val="tx1"/>
                  </a:glow>
                </a:effectLst>
                <a:latin typeface="Arial" charset="0"/>
                <a:ea typeface="ＭＳ Ｐゴシック" charset="0"/>
              </a:rPr>
              <a:t>(1:17-18 </a:t>
            </a:r>
            <a:r>
              <a:rPr lang="en-US" sz="2800" b="1" dirty="0">
                <a:effectLst>
                  <a:glow rad="190500">
                    <a:schemeClr val="tx1"/>
                  </a:glow>
                </a:effectLst>
                <a:latin typeface="Arial" charset="0"/>
                <a:ea typeface="ＭＳ Ｐゴシック" charset="0"/>
              </a:rPr>
              <a:t>NLT</a:t>
            </a:r>
            <a:r>
              <a:rPr lang="en-US" sz="3200" b="1" dirty="0">
                <a:effectLst>
                  <a:glow rad="190500">
                    <a:schemeClr val="tx1"/>
                  </a:glow>
                </a:effectLst>
                <a:latin typeface="Arial" charset="0"/>
                <a:ea typeface="ＭＳ Ｐゴシック" charset="0"/>
              </a:rPr>
              <a:t>)</a:t>
            </a:r>
          </a:p>
        </p:txBody>
      </p:sp>
    </p:spTree>
    <p:extLst>
      <p:ext uri="{BB962C8B-B14F-4D97-AF65-F5344CB8AC3E}">
        <p14:creationId xmlns:p14="http://schemas.microsoft.com/office/powerpoint/2010/main" val="4911256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a:solidFill>
                  <a:srgbClr val="FFFFFF"/>
                </a:solidFill>
                <a:ea typeface="ＭＳ Ｐゴシック" charset="0"/>
              </a:rPr>
              <a:t>"God" Now Optional in US Air Force Oath</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b="1" dirty="0">
                <a:solidFill>
                  <a:srgbClr val="FFFFFF"/>
                </a:solidFill>
                <a:effectLst>
                  <a:glow rad="177800">
                    <a:schemeClr val="tx1"/>
                  </a:glow>
                </a:effectLst>
                <a:ea typeface="ＭＳ Ｐゴシック" charset="0"/>
              </a:rPr>
              <a:t>The full oath: </a:t>
            </a:r>
            <a:br>
              <a:rPr lang="en-US" b="1" dirty="0">
                <a:solidFill>
                  <a:srgbClr val="FFFFFF"/>
                </a:solidFill>
                <a:effectLst>
                  <a:glow rad="177800">
                    <a:schemeClr val="tx1"/>
                  </a:glow>
                </a:effectLst>
                <a:ea typeface="ＭＳ Ｐゴシック" charset="0"/>
              </a:rPr>
            </a:br>
            <a:r>
              <a:rPr lang="en-US" b="1" dirty="0">
                <a:solidFill>
                  <a:srgbClr val="FFFFFF"/>
                </a:solidFill>
                <a:effectLst>
                  <a:glow rad="177800">
                    <a:schemeClr val="tx1"/>
                  </a:glow>
                </a:effectLst>
                <a:ea typeface="ＭＳ Ｐゴシック" charset="0"/>
              </a:rPr>
              <a:t>"We will not lie, steal or cheat nor tolerate among us anyone who does. Furthermore, I resolve to do my duty and live honorably, </a:t>
            </a:r>
            <a:br>
              <a:rPr lang="en-US" b="1" dirty="0">
                <a:solidFill>
                  <a:srgbClr val="FFFFFF"/>
                </a:solidFill>
                <a:effectLst>
                  <a:glow rad="177800">
                    <a:schemeClr val="tx1"/>
                  </a:glow>
                </a:effectLst>
                <a:ea typeface="ＭＳ Ｐゴシック" charset="0"/>
              </a:rPr>
            </a:br>
            <a:r>
              <a:rPr lang="en-US" b="1" dirty="0">
                <a:solidFill>
                  <a:srgbClr val="FFFFFF"/>
                </a:solidFill>
                <a:effectLst>
                  <a:glow rad="177800">
                    <a:schemeClr val="tx1"/>
                  </a:glow>
                </a:effectLst>
                <a:ea typeface="ＭＳ Ｐゴシック" charset="0"/>
              </a:rPr>
              <a:t>so help me God."</a:t>
            </a:r>
            <a:endParaRPr lang="en-US" sz="3200" b="1"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167169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580639" y="3137835"/>
            <a:ext cx="8331972" cy="2864503"/>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sz="3600" dirty="0">
                <a:solidFill>
                  <a:srgbClr val="FFFFFF"/>
                </a:solidFill>
              </a:rPr>
              <a:t>Revelation 1:19 "</a:t>
            </a:r>
            <a:r>
              <a:rPr lang="en-US" altLang="ja-JP" sz="3600" dirty="0">
                <a:solidFill>
                  <a:srgbClr val="FFFFFF"/>
                </a:solidFill>
              </a:rPr>
              <a:t>Therefore write the things which you </a:t>
            </a:r>
            <a:r>
              <a:rPr lang="en-US" altLang="ja-JP" sz="3600" dirty="0">
                <a:solidFill>
                  <a:srgbClr val="FFFF00"/>
                </a:solidFill>
              </a:rPr>
              <a:t>have seen</a:t>
            </a:r>
            <a:r>
              <a:rPr lang="en-US" altLang="ja-JP" sz="3600" dirty="0">
                <a:solidFill>
                  <a:srgbClr val="FFFFFF"/>
                </a:solidFill>
              </a:rPr>
              <a:t>, and the things which </a:t>
            </a:r>
            <a:r>
              <a:rPr lang="en-US" altLang="ja-JP" sz="3600" dirty="0">
                <a:solidFill>
                  <a:srgbClr val="FFFF00"/>
                </a:solidFill>
              </a:rPr>
              <a:t>are</a:t>
            </a:r>
            <a:r>
              <a:rPr lang="en-US" altLang="ja-JP" sz="3600" dirty="0">
                <a:solidFill>
                  <a:srgbClr val="FFFFFF"/>
                </a:solidFill>
              </a:rPr>
              <a:t>, and the things which </a:t>
            </a:r>
            <a:r>
              <a:rPr lang="en-US" altLang="ja-JP" sz="3600" dirty="0">
                <a:solidFill>
                  <a:srgbClr val="FFFF00"/>
                </a:solidFill>
              </a:rPr>
              <a:t>will take place</a:t>
            </a:r>
            <a:r>
              <a:rPr lang="en-US" altLang="ja-JP" sz="3600" dirty="0">
                <a:solidFill>
                  <a:srgbClr val="FFFFFF"/>
                </a:solidFill>
              </a:rPr>
              <a:t> after these things" </a:t>
            </a:r>
            <a:br>
              <a:rPr lang="en-US" altLang="ja-JP" sz="3600" dirty="0">
                <a:solidFill>
                  <a:srgbClr val="FFFFFF"/>
                </a:solidFill>
              </a:rPr>
            </a:br>
            <a:r>
              <a:rPr lang="en-US" altLang="ja-JP" sz="3600" dirty="0">
                <a:solidFill>
                  <a:srgbClr val="FFFFFF"/>
                </a:solidFill>
              </a:rPr>
              <a:t>(NAU).</a:t>
            </a:r>
            <a:endParaRPr lang="en-US" sz="3600" dirty="0">
              <a:solidFill>
                <a:srgbClr val="FFFFFF"/>
              </a:solidFill>
            </a:endParaRPr>
          </a:p>
        </p:txBody>
      </p:sp>
      <p:sp>
        <p:nvSpPr>
          <p:cNvPr id="764931" name="Text Box 2"/>
          <p:cNvSpPr txBox="1">
            <a:spLocks noChangeArrowheads="1"/>
          </p:cNvSpPr>
          <p:nvPr/>
        </p:nvSpPr>
        <p:spPr bwMode="auto">
          <a:xfrm>
            <a:off x="395288" y="152399"/>
            <a:ext cx="4755757" cy="2308324"/>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800" dirty="0">
                <a:solidFill>
                  <a:srgbClr val="FFFFFF"/>
                </a:solidFill>
                <a:latin typeface="Arial" charset="0"/>
                <a:cs typeface="Arial" charset="0"/>
              </a:rPr>
              <a:t>Follow Revelation</a:t>
            </a:r>
            <a:r>
              <a:rPr lang="fr-FR" sz="4800" dirty="0">
                <a:solidFill>
                  <a:srgbClr val="FFFFFF"/>
                </a:solidFill>
                <a:latin typeface="Arial" charset="0"/>
                <a:cs typeface="Arial" charset="0"/>
              </a:rPr>
              <a:t>'</a:t>
            </a:r>
            <a:r>
              <a:rPr lang="en-US" sz="4800" dirty="0">
                <a:solidFill>
                  <a:srgbClr val="FFFFFF"/>
                </a:solidFill>
                <a:latin typeface="Arial" charset="0"/>
                <a:cs typeface="Arial" charset="0"/>
              </a:rPr>
              <a:t>s inspired outline</a:t>
            </a:r>
          </a:p>
        </p:txBody>
      </p:sp>
      <p:sp>
        <p:nvSpPr>
          <p:cNvPr id="553993" name="Text Box 9"/>
          <p:cNvSpPr txBox="1">
            <a:spLocks noChangeArrowheads="1"/>
          </p:cNvSpPr>
          <p:nvPr/>
        </p:nvSpPr>
        <p:spPr bwMode="auto">
          <a:xfrm>
            <a:off x="901700" y="6042025"/>
            <a:ext cx="18716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have seen</a:t>
            </a:r>
          </a:p>
        </p:txBody>
      </p:sp>
      <p:sp>
        <p:nvSpPr>
          <p:cNvPr id="553994" name="Text Box 10"/>
          <p:cNvSpPr txBox="1">
            <a:spLocks noChangeArrowheads="1"/>
          </p:cNvSpPr>
          <p:nvPr/>
        </p:nvSpPr>
        <p:spPr bwMode="auto">
          <a:xfrm>
            <a:off x="3794125" y="6042025"/>
            <a:ext cx="8493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are</a:t>
            </a:r>
          </a:p>
        </p:txBody>
      </p:sp>
      <p:sp>
        <p:nvSpPr>
          <p:cNvPr id="553995" name="Text Box 11"/>
          <p:cNvSpPr txBox="1">
            <a:spLocks noChangeArrowheads="1"/>
          </p:cNvSpPr>
          <p:nvPr/>
        </p:nvSpPr>
        <p:spPr bwMode="auto">
          <a:xfrm>
            <a:off x="5795963" y="6042025"/>
            <a:ext cx="28082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will take place</a:t>
            </a:r>
          </a:p>
        </p:txBody>
      </p:sp>
      <p:sp>
        <p:nvSpPr>
          <p:cNvPr id="553996" name="AutoShape 12"/>
          <p:cNvSpPr>
            <a:spLocks noChangeArrowheads="1"/>
          </p:cNvSpPr>
          <p:nvPr/>
        </p:nvSpPr>
        <p:spPr bwMode="auto">
          <a:xfrm rot="10800000">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338</a:t>
            </a:r>
          </a:p>
        </p:txBody>
      </p:sp>
      <p:pic>
        <p:nvPicPr>
          <p:cNvPr id="10" name="Picture 9"/>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41530820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53996"/>
                                        </p:tgtEl>
                                        <p:attrNameLst>
                                          <p:attrName>style.visibility</p:attrName>
                                        </p:attrNameLst>
                                      </p:cBhvr>
                                      <p:to>
                                        <p:strVal val="visible"/>
                                      </p:to>
                                    </p:set>
                                    <p:animEffect transition="in" filter="wipe(right)">
                                      <p:cBhvr>
                                        <p:cTn id="20" dur="500"/>
                                        <p:tgtEl>
                                          <p:spTgt spid="55399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410803732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a:cs typeface="Arial"/>
              </a:rPr>
              <a:t>What are the 7 Stars &amp; 7 Lampstands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200" b="1" dirty="0">
                <a:solidFill>
                  <a:schemeClr val="bg1"/>
                </a:solidFill>
                <a:effectLst>
                  <a:glow rad="152400">
                    <a:schemeClr val="tx1"/>
                  </a:glow>
                </a:effectLst>
                <a:latin typeface="Arial"/>
                <a:cs typeface="Arial"/>
              </a:rPr>
              <a:t>"This is the meaning of the mystery of the seven stars you saw in my right hand and the seven gold lampstands: The seven </a:t>
            </a:r>
            <a:r>
              <a:rPr lang="en-US" sz="3200" b="1" dirty="0">
                <a:solidFill>
                  <a:srgbClr val="FFFF00"/>
                </a:solidFill>
                <a:effectLst>
                  <a:glow rad="152400">
                    <a:schemeClr val="tx1"/>
                  </a:glow>
                </a:effectLst>
                <a:latin typeface="Arial"/>
                <a:cs typeface="Arial"/>
              </a:rPr>
              <a:t>stars are the angels</a:t>
            </a:r>
            <a:r>
              <a:rPr lang="en-US" sz="3200" b="1" dirty="0">
                <a:solidFill>
                  <a:schemeClr val="bg1"/>
                </a:solidFill>
                <a:effectLst>
                  <a:glow rad="152400">
                    <a:schemeClr val="tx1"/>
                  </a:glow>
                </a:effectLst>
                <a:latin typeface="Arial"/>
                <a:cs typeface="Arial"/>
              </a:rPr>
              <a:t> </a:t>
            </a:r>
            <a:br>
              <a:rPr lang="en-US" sz="3200" b="1" dirty="0">
                <a:solidFill>
                  <a:schemeClr val="bg1"/>
                </a:solidFill>
                <a:effectLst>
                  <a:glow rad="152400">
                    <a:schemeClr val="tx1"/>
                  </a:glow>
                </a:effectLst>
                <a:latin typeface="Arial"/>
                <a:cs typeface="Arial"/>
              </a:rPr>
            </a:br>
            <a:r>
              <a:rPr lang="en-US" sz="3200" b="1" dirty="0">
                <a:solidFill>
                  <a:schemeClr val="bg1"/>
                </a:solidFill>
                <a:effectLst>
                  <a:glow rad="152400">
                    <a:schemeClr val="tx1"/>
                  </a:glow>
                </a:effectLst>
                <a:latin typeface="Arial"/>
                <a:cs typeface="Arial"/>
              </a:rPr>
              <a:t>of the seven churches, and the seven </a:t>
            </a:r>
            <a:br>
              <a:rPr lang="en-US" sz="3200" b="1" dirty="0">
                <a:solidFill>
                  <a:schemeClr val="bg1"/>
                </a:solidFill>
                <a:effectLst>
                  <a:glow rad="152400">
                    <a:schemeClr val="tx1"/>
                  </a:glow>
                </a:effectLst>
                <a:latin typeface="Arial"/>
                <a:cs typeface="Arial"/>
              </a:rPr>
            </a:br>
            <a:r>
              <a:rPr lang="en-US" sz="3200" b="1" dirty="0">
                <a:solidFill>
                  <a:srgbClr val="FFFF00"/>
                </a:solidFill>
                <a:effectLst>
                  <a:glow rad="152400">
                    <a:schemeClr val="tx1"/>
                  </a:glow>
                </a:effectLst>
                <a:latin typeface="Arial"/>
                <a:cs typeface="Arial"/>
              </a:rPr>
              <a:t>lampstands are the seven churches</a:t>
            </a:r>
            <a:r>
              <a:rPr lang="en-US" sz="3200" b="1" dirty="0">
                <a:solidFill>
                  <a:schemeClr val="bg1"/>
                </a:solidFill>
                <a:effectLst>
                  <a:glow rad="152400">
                    <a:schemeClr val="tx1"/>
                  </a:glow>
                </a:effectLst>
                <a:latin typeface="Arial"/>
                <a:cs typeface="Arial"/>
              </a:rPr>
              <a:t>."</a:t>
            </a:r>
          </a:p>
        </p:txBody>
      </p:sp>
    </p:spTree>
    <p:extLst>
      <p:ext uri="{BB962C8B-B14F-4D97-AF65-F5344CB8AC3E}">
        <p14:creationId xmlns:p14="http://schemas.microsoft.com/office/powerpoint/2010/main" val="24261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141103" y="4842956"/>
            <a:ext cx="9285103" cy="2044109"/>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sz="3200" b="1" dirty="0">
                <a:solidFill>
                  <a:schemeClr val="tx1"/>
                </a:solidFill>
              </a:rPr>
              <a:t>Revealing the sovereignty of Jesus Christ helped convince the seven churches in Asia that Christ could conquer their internal compromise and external opposition </a:t>
            </a:r>
            <a:endParaRPr lang="en-US" sz="3200" b="1" dirty="0">
              <a:solidFill>
                <a:schemeClr val="tx1"/>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98382" y="263572"/>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015319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en-US" sz="4800" b="1" dirty="0">
                <a:effectLst>
                  <a:glow rad="215900">
                    <a:schemeClr val="tx1"/>
                  </a:glow>
                </a:effectLst>
                <a:latin typeface="Arial" charset="0"/>
                <a:ea typeface="ＭＳ Ｐゴシック" charset="0"/>
              </a:rPr>
              <a:t>Jesus rules the world!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So he can handle your puny problem. </a:t>
            </a:r>
          </a:p>
        </p:txBody>
      </p:sp>
      <p:sp>
        <p:nvSpPr>
          <p:cNvPr id="7" name="Rectangle 2"/>
          <p:cNvSpPr txBox="1">
            <a:spLocks noChangeArrowheads="1"/>
          </p:cNvSpPr>
          <p:nvPr/>
        </p:nvSpPr>
        <p:spPr bwMode="auto">
          <a:xfrm>
            <a:off x="4656409" y="5825013"/>
            <a:ext cx="4448783" cy="104810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effectLst>
                  <a:glow rad="101600">
                    <a:schemeClr val="tx1">
                      <a:alpha val="75000"/>
                    </a:schemeClr>
                  </a:glow>
                </a:effectLst>
                <a:latin typeface="Arial" charset="0"/>
                <a:ea typeface="ＭＳ Ｐゴシック" charset="0"/>
              </a:rPr>
              <a:t>The </a:t>
            </a:r>
            <a:r>
              <a:rPr lang="en-US" sz="5400" b="1" dirty="0">
                <a:effectLst>
                  <a:glow rad="101600">
                    <a:schemeClr val="tx1">
                      <a:alpha val="75000"/>
                    </a:schemeClr>
                  </a:glow>
                </a:effectLst>
                <a:latin typeface="Arial" charset="0"/>
                <a:ea typeface="ＭＳ Ｐゴシック" charset="0"/>
              </a:rPr>
              <a:t>Big </a:t>
            </a:r>
            <a:r>
              <a:rPr lang="en-US" sz="3200" b="1" dirty="0">
                <a:effectLst>
                  <a:glow rad="101600">
                    <a:schemeClr val="tx1">
                      <a:alpha val="75000"/>
                    </a:schemeClr>
                  </a:glow>
                </a:effectLst>
                <a:latin typeface="Arial" charset="0"/>
                <a:ea typeface="ＭＳ Ｐゴシック" charset="0"/>
              </a:rPr>
              <a:t>Idea</a:t>
            </a:r>
          </a:p>
        </p:txBody>
      </p:sp>
    </p:spTree>
    <p:extLst>
      <p:ext uri="{BB962C8B-B14F-4D97-AF65-F5344CB8AC3E}">
        <p14:creationId xmlns:p14="http://schemas.microsoft.com/office/powerpoint/2010/main" val="76756569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dirty="0">
                <a:solidFill>
                  <a:srgbClr val="FFFFFF"/>
                </a:solidFill>
                <a:ea typeface="ＭＳ Ｐゴシック" charset="0"/>
              </a:rPr>
              <a:t>Why should we know that Jesus rules the world?</a:t>
            </a:r>
            <a:endParaRPr lang="en-US" sz="3200" dirty="0">
              <a:solidFill>
                <a:srgbClr val="FFFFFF"/>
              </a:solidFill>
              <a:ea typeface="ＭＳ Ｐゴシック"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read Revelation?</a:t>
            </a:r>
          </a:p>
          <a:p>
            <a:pPr marL="1076325" lvl="1" indent="-619125" algn="l">
              <a:buFont typeface="Arial"/>
              <a:buChar char="•"/>
              <a:defRPr/>
            </a:pPr>
            <a:r>
              <a:rPr lang="en-US" sz="4000" b="1" i="1" dirty="0">
                <a:ln>
                  <a:solidFill>
                    <a:srgbClr val="000000"/>
                  </a:solidFill>
                </a:ln>
                <a:solidFill>
                  <a:srgbClr val="FFFF00"/>
                </a:solidFill>
                <a:effectLst>
                  <a:glow rad="139700">
                    <a:schemeClr val="tx1"/>
                  </a:glow>
                </a:effectLst>
                <a:ea typeface="ＭＳ Ｐゴシック" charset="0"/>
              </a:rPr>
              <a:t>So you</a:t>
            </a:r>
            <a:r>
              <a:rPr lang="fr-FR" sz="4000" b="1" i="1" dirty="0">
                <a:ln>
                  <a:solidFill>
                    <a:srgbClr val="000000"/>
                  </a:solidFill>
                </a:ln>
                <a:solidFill>
                  <a:srgbClr val="FFFF00"/>
                </a:solidFill>
                <a:effectLst>
                  <a:glow rad="139700">
                    <a:schemeClr val="tx1"/>
                  </a:glow>
                </a:effectLst>
                <a:ea typeface="ＭＳ Ｐゴシック" charset="0"/>
              </a:rPr>
              <a:t>'</a:t>
            </a:r>
            <a:r>
              <a:rPr lang="en-US" sz="4000" b="1" i="1" dirty="0" err="1">
                <a:ln>
                  <a:solidFill>
                    <a:srgbClr val="000000"/>
                  </a:solidFill>
                </a:ln>
                <a:solidFill>
                  <a:srgbClr val="FFFF00"/>
                </a:solidFill>
                <a:effectLst>
                  <a:glow rad="139700">
                    <a:schemeClr val="tx1"/>
                  </a:glow>
                </a:effectLst>
                <a:ea typeface="ＭＳ Ｐゴシック" charset="0"/>
              </a:rPr>
              <a:t>ll</a:t>
            </a:r>
            <a:r>
              <a:rPr lang="en-US" sz="4000" b="1" i="1" dirty="0">
                <a:ln>
                  <a:solidFill>
                    <a:srgbClr val="000000"/>
                  </a:solidFill>
                </a:ln>
                <a:solidFill>
                  <a:srgbClr val="FFFF00"/>
                </a:solidFill>
                <a:effectLst>
                  <a:glow rad="139700">
                    <a:schemeClr val="tx1"/>
                  </a:glow>
                </a:effectLst>
                <a:ea typeface="ＭＳ Ｐゴシック" charset="0"/>
              </a:rPr>
              <a:t> be blessed!	</a:t>
            </a:r>
          </a:p>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worship Jesus?</a:t>
            </a:r>
          </a:p>
          <a:p>
            <a:pPr marL="1076325" lvl="1" indent="-619125" algn="l">
              <a:buFont typeface="Arial"/>
              <a:buChar char="•"/>
              <a:defRPr/>
            </a:pPr>
            <a:r>
              <a:rPr lang="en-US" sz="4000" b="1" i="1" dirty="0">
                <a:ln>
                  <a:solidFill>
                    <a:srgbClr val="000000"/>
                  </a:solidFill>
                </a:ln>
                <a:solidFill>
                  <a:srgbClr val="FFFF00"/>
                </a:solidFill>
                <a:effectLst>
                  <a:glow rad="139700">
                    <a:schemeClr val="tx1"/>
                  </a:glow>
                </a:effectLst>
                <a:ea typeface="ＭＳ Ｐゴシック" charset="0"/>
              </a:rPr>
              <a:t>He</a:t>
            </a:r>
            <a:r>
              <a:rPr lang="fr-FR" sz="4000" b="1" i="1" dirty="0">
                <a:ln>
                  <a:solidFill>
                    <a:srgbClr val="000000"/>
                  </a:solidFill>
                </a:ln>
                <a:solidFill>
                  <a:srgbClr val="FFFF00"/>
                </a:solidFill>
                <a:effectLst>
                  <a:glow rad="139700">
                    <a:schemeClr val="tx1"/>
                  </a:glow>
                </a:effectLst>
                <a:ea typeface="ＭＳ Ｐゴシック" charset="0"/>
              </a:rPr>
              <a:t>'</a:t>
            </a:r>
            <a:r>
              <a:rPr lang="en-US" sz="4000" b="1" i="1" dirty="0">
                <a:ln>
                  <a:solidFill>
                    <a:srgbClr val="000000"/>
                  </a:solidFill>
                </a:ln>
                <a:solidFill>
                  <a:srgbClr val="FFFF00"/>
                </a:solidFill>
                <a:effectLst>
                  <a:glow rad="139700">
                    <a:schemeClr val="tx1"/>
                  </a:glow>
                </a:effectLst>
                <a:ea typeface="ＭＳ Ｐゴシック" charset="0"/>
              </a:rPr>
              <a:t>s coming back!	</a:t>
            </a:r>
          </a:p>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see Jesus clearly?</a:t>
            </a:r>
          </a:p>
          <a:p>
            <a:pPr marL="1076325" lvl="1" indent="-619125" algn="l">
              <a:buFont typeface="Arial"/>
              <a:buChar char="•"/>
              <a:defRPr/>
            </a:pPr>
            <a:r>
              <a:rPr lang="en-US" sz="4000" b="1" i="1" dirty="0">
                <a:ln>
                  <a:solidFill>
                    <a:srgbClr val="000000"/>
                  </a:solidFill>
                </a:ln>
                <a:solidFill>
                  <a:srgbClr val="FFFF00"/>
                </a:solidFill>
                <a:effectLst>
                  <a:glow rad="139700">
                    <a:schemeClr val="tx1"/>
                  </a:glow>
                </a:effectLst>
                <a:ea typeface="ＭＳ Ｐゴシック" charset="0"/>
              </a:rPr>
              <a:t>He can solve your problems!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723455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What</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a:t>
            </a:r>
            <a:r>
              <a:rPr lang="en-US" b="1" i="1" dirty="0">
                <a:solidFill>
                  <a:srgbClr val="FFFFFF"/>
                </a:solidFill>
                <a:effectLst>
                  <a:glow rad="165100">
                    <a:schemeClr val="tx1"/>
                  </a:glow>
                </a:effectLst>
                <a:latin typeface="Arial" charset="0"/>
                <a:ea typeface="ＭＳ Ｐゴシック" charset="0"/>
              </a:rPr>
              <a:t>your</a:t>
            </a:r>
            <a:r>
              <a:rPr lang="en-US" b="1" dirty="0">
                <a:solidFill>
                  <a:srgbClr val="FFFFFF"/>
                </a:solidFill>
                <a:effectLst>
                  <a:glow rad="165100">
                    <a:schemeClr val="tx1"/>
                  </a:glow>
                </a:effectLst>
                <a:latin typeface="Arial" charset="0"/>
                <a:ea typeface="ＭＳ Ｐゴシック" charset="0"/>
              </a:rPr>
              <a:t> view of Jesus?</a:t>
            </a:r>
          </a:p>
        </p:txBody>
      </p:sp>
    </p:spTree>
    <p:extLst>
      <p:ext uri="{BB962C8B-B14F-4D97-AF65-F5344CB8AC3E}">
        <p14:creationId xmlns:p14="http://schemas.microsoft.com/office/powerpoint/2010/main" val="358570451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en-US" sz="4800" b="1" dirty="0">
                <a:solidFill>
                  <a:schemeClr val="bg1"/>
                </a:solidFill>
                <a:effectLst>
                  <a:outerShdw blurRad="38100" dist="38100" dir="2700000" algn="tl">
                    <a:srgbClr val="000000">
                      <a:alpha val="43137"/>
                    </a:srgbClr>
                  </a:outerShdw>
                </a:effectLst>
              </a:rPr>
              <a:t>Summing Up the Whole Book</a:t>
            </a:r>
          </a:p>
        </p:txBody>
      </p:sp>
      <p:sp>
        <p:nvSpPr>
          <p:cNvPr id="4" name="Rectangle 3"/>
          <p:cNvSpPr/>
          <p:nvPr/>
        </p:nvSpPr>
        <p:spPr>
          <a:xfrm>
            <a:off x="258922" y="1861677"/>
            <a:ext cx="8692427" cy="4265830"/>
          </a:xfrm>
          <a:prstGeom prst="rect">
            <a:avLst/>
          </a:prstGeom>
          <a:noFill/>
          <a:ln w="28575" cmpd="sng">
            <a:solidFill>
              <a:srgbClr val="004400"/>
            </a:solid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4000" b="1" dirty="0">
                <a:solidFill>
                  <a:schemeClr val="bg1"/>
                </a:solidFill>
                <a:effectLst>
                  <a:glow rad="292100">
                    <a:schemeClr val="tx1"/>
                  </a:glow>
                </a:effectLst>
                <a:latin typeface="Arial"/>
                <a:ea typeface="ヒラギノ角ゴ Pro W3"/>
                <a:cs typeface="ヒラギノ角ゴ Pro W3"/>
              </a:rPr>
              <a:t>God discloses through John the </a:t>
            </a:r>
            <a:r>
              <a:rPr lang="en-US" sz="4000" b="1" dirty="0">
                <a:solidFill>
                  <a:srgbClr val="FFFF00"/>
                </a:solidFill>
                <a:effectLst>
                  <a:glow rad="292100">
                    <a:schemeClr val="tx1"/>
                  </a:glow>
                </a:effectLst>
                <a:latin typeface="Arial"/>
                <a:ea typeface="ヒラギノ角ゴ Pro W3"/>
                <a:cs typeface="ヒラギノ角ゴ Pro W3"/>
              </a:rPr>
              <a:t>sovereignty of Jesus Christ </a:t>
            </a:r>
            <a:r>
              <a:rPr lang="en-US" sz="4000" b="1" dirty="0">
                <a:solidFill>
                  <a:schemeClr val="bg1"/>
                </a:solidFill>
                <a:effectLst>
                  <a:glow rad="292100">
                    <a:schemeClr val="tx1"/>
                  </a:glow>
                </a:effectLst>
                <a:latin typeface="Arial"/>
                <a:ea typeface="ヒラギノ角ゴ Pro W3"/>
                <a:cs typeface="ヒラギノ角ゴ Pro W3"/>
              </a:rPr>
              <a:t>in His ultimate future triumph to encourage believers to </a:t>
            </a:r>
            <a:r>
              <a:rPr lang="en-US" sz="4000" b="1" dirty="0">
                <a:solidFill>
                  <a:srgbClr val="FFFF00"/>
                </a:solidFill>
                <a:effectLst>
                  <a:glow rad="292100">
                    <a:schemeClr val="tx1"/>
                  </a:glow>
                </a:effectLst>
                <a:latin typeface="Arial"/>
                <a:ea typeface="ヒラギノ角ゴ Pro W3"/>
                <a:cs typeface="ヒラギノ角ゴ Pro W3"/>
              </a:rPr>
              <a:t>persevere despite internal compromise and external opposition</a:t>
            </a:r>
            <a:r>
              <a:rPr lang="en-US" sz="4000" b="1" dirty="0">
                <a:solidFill>
                  <a:schemeClr val="bg1"/>
                </a:solidFill>
                <a:effectLst>
                  <a:glow rad="292100">
                    <a:schemeClr val="tx1"/>
                  </a:glow>
                </a:effectLst>
                <a:latin typeface="Arial"/>
                <a:ea typeface="ヒラギノ角ゴ Pro W3"/>
                <a:cs typeface="ヒラギノ角ゴ Pro W3"/>
              </a:rPr>
              <a:t> </a:t>
            </a: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2797997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Tree>
    <p:extLst>
      <p:ext uri="{BB962C8B-B14F-4D97-AF65-F5344CB8AC3E}">
        <p14:creationId xmlns:p14="http://schemas.microsoft.com/office/powerpoint/2010/main" val="45734481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99605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3452311" cy="1553452"/>
          </a:xfrm>
        </p:spPr>
        <p:txBody>
          <a:bodyPr/>
          <a:lstStyle/>
          <a:p>
            <a:r>
              <a:rPr lang="en-US" b="1" dirty="0">
                <a:solidFill>
                  <a:srgbClr val="FFFFFF"/>
                </a:solidFill>
                <a:effectLst>
                  <a:glow rad="101600">
                    <a:schemeClr val="tx1"/>
                  </a:glow>
                </a:effectLst>
                <a:latin typeface="Arial" charset="0"/>
                <a:ea typeface="ＭＳ Ｐゴシック" charset="0"/>
              </a:rPr>
              <a:t>Sinking to new lows…</a:t>
            </a: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994229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a:defRPr/>
            </a:pPr>
            <a:r>
              <a:rPr lang="en-US" sz="4000" b="1" dirty="0">
                <a:solidFill>
                  <a:srgbClr val="000000"/>
                </a:solidFill>
              </a:rPr>
              <a:t>A Muslim actor as Jesus Christ in Iran</a:t>
            </a:r>
            <a:br>
              <a:rPr lang="en-US" sz="4000" b="1" dirty="0">
                <a:solidFill>
                  <a:srgbClr val="000000"/>
                </a:solidFill>
              </a:rPr>
            </a:br>
            <a:r>
              <a:rPr lang="en-US" sz="4000" b="1" dirty="0">
                <a:solidFill>
                  <a:srgbClr val="000000"/>
                </a:solidFill>
              </a:rPr>
              <a:t>(29 April 2008)</a:t>
            </a: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0000"/>
                </a:solidFill>
              </a:rPr>
              <a:t>Who am I?</a:t>
            </a:r>
          </a:p>
        </p:txBody>
      </p:sp>
    </p:spTree>
    <p:extLst>
      <p:ext uri="{BB962C8B-B14F-4D97-AF65-F5344CB8AC3E}">
        <p14:creationId xmlns:p14="http://schemas.microsoft.com/office/powerpoint/2010/main" val="2729450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chemeClr val="bg1"/>
                </a:solidFill>
                <a:ea typeface="ＭＳ Ｐゴシック" charset="0"/>
              </a:rPr>
              <a:t>Jesus was relevant in the 1980s</a:t>
            </a:r>
            <a:endParaRPr lang="en-US" sz="36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48997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rgbClr val="FFFFFF"/>
                </a:solidFill>
                <a:latin typeface="Arail"/>
                <a:ea typeface="ＭＳ Ｐゴシック" charset="0"/>
                <a:cs typeface="Arail"/>
              </a:rPr>
              <a:t>But Jesus became wimpy</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3217315"/>
      </p:ext>
    </p:extLst>
  </p:cSld>
  <p:clrMapOvr>
    <a:masterClrMapping/>
  </p:clrMapOvr>
  <p:transition/>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3564</TotalTime>
  <Words>4092</Words>
  <Application>Microsoft Macintosh PowerPoint</Application>
  <PresentationFormat>On-screen Show (4:3)</PresentationFormat>
  <Paragraphs>437</Paragraphs>
  <Slides>60</Slides>
  <Notes>46</Notes>
  <HiddenSlides>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60</vt:i4>
      </vt:variant>
    </vt:vector>
  </HeadingPairs>
  <TitlesOfParts>
    <vt:vector size="85" baseType="lpstr">
      <vt:lpstr>26</vt:lpstr>
      <vt:lpstr>Arail</vt:lpstr>
      <vt:lpstr>Kosher-Normal</vt:lpstr>
      <vt:lpstr>Times</vt:lpstr>
      <vt:lpstr>Arial</vt:lpstr>
      <vt:lpstr>Arial Rounded MT Bold</vt:lpstr>
      <vt:lpstr>Bwgrki</vt:lpstr>
      <vt:lpstr>Calibri</vt:lpstr>
      <vt:lpstr>Comic Sans MS</vt:lpstr>
      <vt:lpstr>Monotype Sorts</vt:lpstr>
      <vt:lpstr>Times New Roman</vt:lpstr>
      <vt:lpstr>Wingdings</vt:lpstr>
      <vt:lpstr>預設簡報設計</vt:lpstr>
      <vt:lpstr>untitled 1</vt:lpstr>
      <vt:lpstr>21_Blank Presentation</vt:lpstr>
      <vt:lpstr>17_Office Theme</vt:lpstr>
      <vt:lpstr>3_Office Theme</vt:lpstr>
      <vt:lpstr>4_Office Theme</vt:lpstr>
      <vt:lpstr>Office Theme</vt:lpstr>
      <vt:lpstr>Default Design</vt:lpstr>
      <vt:lpstr>1_untitled 1</vt:lpstr>
      <vt:lpstr>Blank Presentation</vt:lpstr>
      <vt:lpstr>Radar</vt:lpstr>
      <vt:lpstr>10_Office Theme</vt:lpstr>
      <vt:lpstr>Orbit</vt:lpstr>
      <vt:lpstr>Revelation</vt:lpstr>
      <vt:lpstr>Revelation 1</vt:lpstr>
      <vt:lpstr>One Nation Under God</vt:lpstr>
      <vt:lpstr>Jesus Christ, the Most Controversial Person</vt:lpstr>
      <vt:lpstr>"God" Now Optional in US Air Force Oath</vt:lpstr>
      <vt:lpstr>Sinking to new lows…</vt:lpstr>
      <vt:lpstr>A Muslim actor as Jesus Christ in Iran (29 April 2008)</vt:lpstr>
      <vt:lpstr>Jesus was relevant in the 1980s</vt:lpstr>
      <vt:lpstr>But Jesus became wimpy</vt:lpstr>
      <vt:lpstr>So Jesus became a caveman</vt:lpstr>
      <vt:lpstr>Who is the Real King?</vt:lpstr>
      <vt:lpstr>Why should we know that Jesus rules the world?</vt:lpstr>
      <vt:lpstr>What's the Title?</vt:lpstr>
      <vt:lpstr>Asia in the Roman Empire</vt:lpstr>
      <vt:lpstr>What did John see around him?</vt:lpstr>
      <vt:lpstr>Why should we know that Jesus rules the world?</vt:lpstr>
      <vt:lpstr>I. Reading and obeying this Revelation of Christ's sovereignty brings blessing (1:1-3). </vt:lpstr>
      <vt:lpstr>Christ's sovereignty over future events transmitted to John shows the prophecy as inspired (1:1-2) </vt:lpstr>
      <vt:lpstr>Characteristics</vt:lpstr>
      <vt:lpstr>We often look down…</vt:lpstr>
      <vt:lpstr>…so why should you look up and why worship Jesus during your struggle?</vt:lpstr>
      <vt:lpstr>II.  We should worship the triune God because Christ will soon return (1:4-8). </vt:lpstr>
      <vt:lpstr>PowerPoint Presentation</vt:lpstr>
      <vt:lpstr>Redemption in Christ (1:5b-6)</vt:lpstr>
      <vt:lpstr>"Look!  He comes with the clouds of heaven.  And everyone will see him—  even those who pierced him.    And all the nations of the world will mourn for him.    Yes!  Amen!"</vt:lpstr>
      <vt:lpstr>The Repentance of Israel</vt:lpstr>
      <vt:lpstr>"Look!  He comes with the clouds of heaven.  And everyone will see him—  even those who pierced him.    And all the nations of the world will mourn for him.    Yes!  Amen!"</vt:lpstr>
      <vt:lpstr>"I am the Alpha and the Omega—the beginning and the end," says the Lord God. "I am the one who is, who always was, and who is still to come—the Almighty One"  (1:8 NLT).</vt:lpstr>
      <vt:lpstr>Why see Jesus clearly?</vt:lpstr>
      <vt:lpstr>III.  Seeing Christ glorified shows He can solve your problems (1:9-20). </vt:lpstr>
      <vt:lpstr>The Twofold Context of the Book</vt:lpstr>
      <vt:lpstr>The Island of Patmos</vt:lpstr>
      <vt:lpstr>Satellite Comparison of Singapore with Patmos</vt:lpstr>
      <vt:lpstr>The Tourist Island of Patmos</vt:lpstr>
      <vt:lpstr>Luxury Hotels on Patmos</vt:lpstr>
      <vt:lpstr>Monastery of St. John at Patmos</vt:lpstr>
      <vt:lpstr>John's View from the Top</vt:lpstr>
      <vt:lpstr>John's View from the Top</vt:lpstr>
      <vt:lpstr>"…on the Lord's day…"  (1:10)</vt:lpstr>
      <vt:lpstr>The Day of the LORD</vt:lpstr>
      <vt:lpstr>John's vision of the glorified Christ proves He can handle the Church's internal and external problems  (1:12-16)</vt:lpstr>
      <vt:lpstr>"It was the Lord's Day, and I was worshiping in the Spirit. Suddenly, I heard behind me a loud voice like a trumpet blast"  (1:10 NLT). </vt:lpstr>
      <vt:lpstr>"I saw…"  (1:12)</vt:lpstr>
      <vt:lpstr>NOW…TO COMPLETE THE PORTRAIT…</vt:lpstr>
      <vt:lpstr>Christ Among the Lamp Stands (1:12-16)</vt:lpstr>
      <vt:lpstr>"…voice of many waters"  (1:15)</vt:lpstr>
      <vt:lpstr>"…sword from his mouth"  (1:16)</vt:lpstr>
      <vt:lpstr>OT Parallels to Jesus in Rev. 1:12-16</vt:lpstr>
      <vt:lpstr>"When I saw him, I fell at his feet as if I were dead. But he laid his right hand on me and said, "Don't be afraid! I am the First and the Last. 18I am the living one. I died, but look—I am alive forever and ever! And I hold the keys of death and the grave"  (1:17-18 NLT)</vt:lpstr>
      <vt:lpstr>PowerPoint Presentation</vt:lpstr>
      <vt:lpstr>Revelation</vt:lpstr>
      <vt:lpstr>What are the 7 Stars &amp; 7 Lampstands (1:20 NLT)?</vt:lpstr>
      <vt:lpstr>Revealing the sovereignty of Jesus Christ helped convince the seven churches in Asia that Christ could conquer their internal compromise and external opposition </vt:lpstr>
      <vt:lpstr>Jesus rules the world!   So he can handle your puny problem. </vt:lpstr>
      <vt:lpstr>Why should we know that Jesus rules the world?</vt:lpstr>
      <vt:lpstr>What's your view of Jesus?</vt:lpstr>
      <vt:lpstr>Summing Up the Whole Book</vt:lpstr>
      <vt:lpstr>Jesus Wins!</vt:lpstr>
      <vt:lpstr>Black</vt:lpstr>
      <vt:lpstr>Christology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120</cp:revision>
  <dcterms:created xsi:type="dcterms:W3CDTF">2012-06-24T13:32:43Z</dcterms:created>
  <dcterms:modified xsi:type="dcterms:W3CDTF">2023-02-04T14:54:35Z</dcterms:modified>
</cp:coreProperties>
</file>